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315" r:id="rId3"/>
    <p:sldId id="329" r:id="rId4"/>
    <p:sldId id="386" r:id="rId5"/>
    <p:sldId id="387" r:id="rId6"/>
    <p:sldId id="367" r:id="rId7"/>
    <p:sldId id="333" r:id="rId8"/>
    <p:sldId id="401" r:id="rId9"/>
    <p:sldId id="304" r:id="rId10"/>
    <p:sldId id="293" r:id="rId11"/>
    <p:sldId id="342" r:id="rId12"/>
    <p:sldId id="368" r:id="rId13"/>
    <p:sldId id="369" r:id="rId14"/>
    <p:sldId id="262" r:id="rId15"/>
    <p:sldId id="294" r:id="rId16"/>
    <p:sldId id="295" r:id="rId17"/>
    <p:sldId id="373" r:id="rId18"/>
    <p:sldId id="385" r:id="rId19"/>
    <p:sldId id="388" r:id="rId20"/>
    <p:sldId id="399" r:id="rId21"/>
    <p:sldId id="398" r:id="rId22"/>
    <p:sldId id="390" r:id="rId23"/>
    <p:sldId id="374" r:id="rId24"/>
    <p:sldId id="400" r:id="rId25"/>
    <p:sldId id="280" r:id="rId26"/>
    <p:sldId id="340" r:id="rId27"/>
    <p:sldId id="265" r:id="rId28"/>
    <p:sldId id="381" r:id="rId29"/>
    <p:sldId id="356" r:id="rId30"/>
    <p:sldId id="269" r:id="rId31"/>
    <p:sldId id="31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7FA34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2"/>
    <p:restoredTop sz="85052" autoAdjust="0"/>
  </p:normalViewPr>
  <p:slideViewPr>
    <p:cSldViewPr snapToGrid="0" snapToObjects="1">
      <p:cViewPr>
        <p:scale>
          <a:sx n="90" d="100"/>
          <a:sy n="90" d="100"/>
        </p:scale>
        <p:origin x="728" y="-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60" d="100"/>
        <a:sy n="16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&#24037;&#20316;&#31807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512869399428"/>
          <c:y val="0.0792221545642949"/>
          <c:w val="0.674952175609881"/>
          <c:h val="0.71780694266302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 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10.0</c:v>
                </c:pt>
                <c:pt idx="2">
                  <c:v>100.0</c:v>
                </c:pt>
                <c:pt idx="3">
                  <c:v>1000.0</c:v>
                </c:pt>
                <c:pt idx="4">
                  <c:v>10000.0</c:v>
                </c:pt>
              </c:numCache>
            </c:numRef>
          </c:xVal>
          <c:yVal>
            <c:numRef>
              <c:f>Sheet1!$B$2:$B$6</c:f>
              <c:numCache>
                <c:formatCode>0%</c:formatCode>
                <c:ptCount val="5"/>
                <c:pt idx="0">
                  <c:v>0.02</c:v>
                </c:pt>
                <c:pt idx="1">
                  <c:v>0.1</c:v>
                </c:pt>
                <c:pt idx="2">
                  <c:v>0.5</c:v>
                </c:pt>
                <c:pt idx="3">
                  <c:v>0.3</c:v>
                </c:pt>
                <c:pt idx="4">
                  <c:v>0.08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6096608"/>
        <c:axId val="-2116090496"/>
      </c:scatterChart>
      <c:valAx>
        <c:axId val="-2116096608"/>
        <c:scaling>
          <c:logBase val="10.0"/>
          <c:orientation val="minMax"/>
          <c:min val="1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Size</a:t>
                </a:r>
                <a:r>
                  <a:rPr lang="zh-CN"/>
                  <a:t> </a:t>
                </a:r>
                <a:r>
                  <a:rPr lang="en-US"/>
                  <a:t>(Byte)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090496"/>
        <c:crosses val="autoZero"/>
        <c:crossBetween val="midCat"/>
      </c:valAx>
      <c:valAx>
        <c:axId val="-211609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Distribution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6096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653452611525"/>
          <c:y val="0.092329390553322"/>
          <c:w val="0.757785362634659"/>
          <c:h val="0.68922855466755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 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Sheet1!$A$2:$A$9</c:f>
              <c:numCache>
                <c:formatCode>General</c:formatCode>
                <c:ptCount val="8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2.0</c:v>
                </c:pt>
                <c:pt idx="1">
                  <c:v>5.0</c:v>
                </c:pt>
                <c:pt idx="2">
                  <c:v>3.0</c:v>
                </c:pt>
                <c:pt idx="3">
                  <c:v>4.0</c:v>
                </c:pt>
                <c:pt idx="4">
                  <c:v>1.0</c:v>
                </c:pt>
                <c:pt idx="5">
                  <c:v>0.0</c:v>
                </c:pt>
                <c:pt idx="6">
                  <c:v>2.0</c:v>
                </c:pt>
                <c:pt idx="7">
                  <c:v>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3304736"/>
        <c:axId val="2103280960"/>
      </c:scatterChart>
      <c:valAx>
        <c:axId val="2103304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 smtClean="0"/>
                  <a:t>Time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</a:t>
                </a:r>
                <a:r>
                  <a:rPr lang="en-US" altLang="zh-CN" dirty="0" err="1" smtClean="0"/>
                  <a:t>ms</a:t>
                </a:r>
                <a:r>
                  <a:rPr lang="en-US" altLang="zh-CN" dirty="0" smtClean="0"/>
                  <a:t>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280960"/>
        <c:crosses val="autoZero"/>
        <c:crossBetween val="midCat"/>
      </c:valAx>
      <c:valAx>
        <c:axId val="210328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 smtClean="0"/>
                  <a:t>#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Loss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304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Sheet1!$A$1:$A$11</c:f>
              <c:numCache>
                <c:formatCode>General</c:formatCode>
                <c:ptCount val="11"/>
                <c:pt idx="0">
                  <c:v>0.0</c:v>
                </c:pt>
                <c:pt idx="1">
                  <c:v>5.0</c:v>
                </c:pt>
                <c:pt idx="2">
                  <c:v>5.0</c:v>
                </c:pt>
                <c:pt idx="3">
                  <c:v>5.0</c:v>
                </c:pt>
                <c:pt idx="4">
                  <c:v>0.0</c:v>
                </c:pt>
                <c:pt idx="5">
                  <c:v>0.0</c:v>
                </c:pt>
                <c:pt idx="6">
                  <c:v>5.0</c:v>
                </c:pt>
                <c:pt idx="7">
                  <c:v>5.0</c:v>
                </c:pt>
                <c:pt idx="8">
                  <c:v>5.0</c:v>
                </c:pt>
                <c:pt idx="9">
                  <c:v>5.0</c:v>
                </c:pt>
                <c:pt idx="10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0690320"/>
        <c:axId val="-2140334944"/>
      </c:lineChart>
      <c:catAx>
        <c:axId val="-2140690320"/>
        <c:scaling>
          <c:orientation val="minMax"/>
        </c:scaling>
        <c:delete val="1"/>
        <c:axPos val="b"/>
        <c:majorTickMark val="none"/>
        <c:minorTickMark val="none"/>
        <c:tickLblPos val="nextTo"/>
        <c:crossAx val="-2140334944"/>
        <c:crosses val="autoZero"/>
        <c:auto val="1"/>
        <c:lblAlgn val="ctr"/>
        <c:lblOffset val="100"/>
        <c:noMultiLvlLbl val="0"/>
      </c:catAx>
      <c:valAx>
        <c:axId val="-2140334944"/>
        <c:scaling>
          <c:orientation val="minMax"/>
          <c:max val="5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0690320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Sheet1!$B$1:$B$11</c:f>
              <c:numCache>
                <c:formatCode>General</c:formatCode>
                <c:ptCount val="11"/>
                <c:pt idx="0">
                  <c:v>0.0</c:v>
                </c:pt>
                <c:pt idx="1">
                  <c:v>5.0</c:v>
                </c:pt>
                <c:pt idx="2">
                  <c:v>4.0</c:v>
                </c:pt>
                <c:pt idx="3">
                  <c:v>5.0</c:v>
                </c:pt>
                <c:pt idx="4">
                  <c:v>0.0</c:v>
                </c:pt>
                <c:pt idx="5">
                  <c:v>0.0</c:v>
                </c:pt>
                <c:pt idx="6">
                  <c:v>5.0</c:v>
                </c:pt>
                <c:pt idx="7">
                  <c:v>5.0</c:v>
                </c:pt>
                <c:pt idx="8">
                  <c:v>5.0</c:v>
                </c:pt>
                <c:pt idx="9">
                  <c:v>5.0</c:v>
                </c:pt>
                <c:pt idx="10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0182192"/>
        <c:axId val="-2140197936"/>
      </c:lineChart>
      <c:catAx>
        <c:axId val="-21401821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0197936"/>
        <c:crosses val="autoZero"/>
        <c:auto val="1"/>
        <c:lblAlgn val="ctr"/>
        <c:lblOffset val="100"/>
        <c:noMultiLvlLbl val="0"/>
      </c:catAx>
      <c:valAx>
        <c:axId val="-2140197936"/>
        <c:scaling>
          <c:orientation val="minMax"/>
          <c:max val="5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0182192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D60ED-AF16-D343-B53E-F81CCAA0788A}" type="datetimeFigureOut">
              <a:rPr lang="en-US" smtClean="0"/>
              <a:t>4/6/16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B0EF0-6DB4-ED40-938A-B67A6322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0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29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06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62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33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00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6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7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02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0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24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31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42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57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57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18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66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647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06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55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63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46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933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04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5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83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2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66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5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B0EF0-6DB4-ED40-938A-B67A632256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63847-543A-F943-9E6A-2A1CF7E163D7}" type="datetime1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6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56BF1F-5A1B-AC4C-A25C-54F377AD12C3}" type="datetime1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2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740993-8281-634E-937E-D547AAC9A602}" type="datetime1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248DA0-2577-194A-90F6-778D6B860194}" type="datetime1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3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CD6178-1B60-4D42-A674-AAC0BD563324}" type="datetime1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5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1DA144-0A7C-B045-8601-AE0294B1AEC8}" type="datetime1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1ED400-FE85-284C-B0D0-58F26E69E228}" type="datetime1">
              <a:rPr lang="en-US" smtClean="0"/>
              <a:t>4/6/16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0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6E468-1FB6-6F4D-A3C8-8E6573306455}" type="datetime1">
              <a:rPr lang="en-US" smtClean="0"/>
              <a:t>4/6/16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00462-E7DB-FD47-BEF2-461A371DF673}" type="datetime1">
              <a:rPr lang="en-US" smtClean="0"/>
              <a:t>4/6/16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EACD3E-663C-5E44-AD32-CEECCEF78D66}" type="datetime1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3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08A60E-CF8B-E943-BEB6-3BA44568CC45}" type="datetime1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898989"/>
                </a:solidFill>
              </a:defRPr>
            </a:lvl1pPr>
          </a:lstStyle>
          <a:p>
            <a:fld id="{C44FEAB4-1716-9148-8DFB-A4F8EC93D18B}" type="datetime1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898989"/>
                </a:solidFill>
              </a:defRPr>
            </a:lvl1pPr>
          </a:lstStyle>
          <a:p>
            <a:fld id="{7904A8AC-C669-244C-953E-6C477326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tiff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tif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98623"/>
            <a:ext cx="10363200" cy="1470025"/>
          </a:xfrm>
        </p:spPr>
        <p:txBody>
          <a:bodyPr/>
          <a:lstStyle/>
          <a:p>
            <a:r>
              <a:rPr lang="en-US" dirty="0" err="1" smtClean="0"/>
              <a:t>FlowRadar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A Better </a:t>
            </a:r>
            <a:r>
              <a:rPr lang="en-US" dirty="0" err="1" smtClean="0"/>
              <a:t>NetFlow</a:t>
            </a:r>
            <a:r>
              <a:rPr lang="en-US" dirty="0" smtClean="0"/>
              <a:t> For Data Centers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58879"/>
            <a:ext cx="8534400" cy="17526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Yuliang Li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Rui</a:t>
            </a:r>
            <a:r>
              <a:rPr lang="en-US" sz="2400" dirty="0" smtClean="0">
                <a:solidFill>
                  <a:schemeClr val="tx1"/>
                </a:solidFill>
              </a:rPr>
              <a:t> Miao	</a:t>
            </a:r>
            <a:r>
              <a:rPr lang="en-US" sz="2400" dirty="0" err="1" smtClean="0">
                <a:solidFill>
                  <a:schemeClr val="tx1"/>
                </a:solidFill>
              </a:rPr>
              <a:t>Changhoon</a:t>
            </a:r>
            <a:r>
              <a:rPr lang="en-US" sz="2400" dirty="0" smtClean="0">
                <a:solidFill>
                  <a:schemeClr val="tx1"/>
                </a:solidFill>
              </a:rPr>
              <a:t> Kim	</a:t>
            </a:r>
            <a:r>
              <a:rPr lang="en-US" sz="2400" dirty="0" err="1" smtClean="0">
                <a:solidFill>
                  <a:schemeClr val="tx1"/>
                </a:solidFill>
              </a:rPr>
              <a:t>Minlan</a:t>
            </a:r>
            <a:r>
              <a:rPr lang="en-US" sz="2400" dirty="0" smtClean="0">
                <a:solidFill>
                  <a:schemeClr val="tx1"/>
                </a:solidFill>
              </a:rPr>
              <a:t>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177" y="4686568"/>
            <a:ext cx="2968846" cy="997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251" y="4686568"/>
            <a:ext cx="4271291" cy="9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0" y="5379574"/>
            <a:ext cx="2317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Counting table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Switch embraces collisions!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Check and update the flow filter</a:t>
            </a:r>
          </a:p>
          <a:p>
            <a:r>
              <a:rPr lang="en-US" dirty="0" smtClean="0"/>
              <a:t>2. Update counting table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acket from a new flow, update all fields</a:t>
            </a:r>
          </a:p>
          <a:p>
            <a:pPr lvl="1"/>
            <a:r>
              <a:rPr lang="en-US" dirty="0" smtClean="0"/>
              <a:t>Subsequent packets update only </a:t>
            </a:r>
            <a:r>
              <a:rPr lang="en-US" dirty="0" err="1"/>
              <a:t>P</a:t>
            </a:r>
            <a:r>
              <a:rPr lang="en-US" dirty="0" err="1" smtClean="0"/>
              <a:t>acketCount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9680" y="4194128"/>
            <a:ext cx="4873587" cy="4797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bloom filter: identify new flow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2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32505"/>
              </p:ext>
            </p:extLst>
          </p:nvPr>
        </p:nvGraphicFramePr>
        <p:xfrm>
          <a:off x="2446503" y="5070775"/>
          <a:ext cx="8627381" cy="10972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57146"/>
                <a:gridCol w="807820"/>
                <a:gridCol w="1232483"/>
                <a:gridCol w="1232483"/>
                <a:gridCol w="1232483"/>
                <a:gridCol w="1232483"/>
                <a:gridCol w="1232483"/>
              </a:tblGrid>
              <a:tr h="298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FlowXor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a⊕b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b⊕c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b⊕c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  <a:tr h="298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FlowCount</a:t>
                      </a:r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  <a:tr h="298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PacketCount</a:t>
                      </a:r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S(a)</a:t>
                      </a:r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S(a)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+S(b)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S(b)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+S(c)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S(b)+S(c)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S(a)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S(c)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0490807" y="6003170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432FF"/>
                </a:solidFill>
              </a:rPr>
              <a:t>+1</a:t>
            </a:r>
            <a:endParaRPr lang="en-US" sz="3200" b="1" dirty="0">
              <a:solidFill>
                <a:srgbClr val="0432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94001" y="5992589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432FF"/>
                </a:solidFill>
              </a:rPr>
              <a:t>+1</a:t>
            </a:r>
            <a:endParaRPr lang="en-US" sz="3200" b="1" dirty="0">
              <a:solidFill>
                <a:srgbClr val="0432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68615" y="5992589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432FF"/>
                </a:solidFill>
              </a:rPr>
              <a:t>+1</a:t>
            </a:r>
            <a:endParaRPr lang="en-US" sz="3200" b="1" dirty="0">
              <a:solidFill>
                <a:srgbClr val="0432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36667" y="3815958"/>
            <a:ext cx="1006680" cy="3781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endParaRPr lang="en-US" sz="2400" dirty="0"/>
          </a:p>
        </p:txBody>
      </p:sp>
      <p:cxnSp>
        <p:nvCxnSpPr>
          <p:cNvPr id="41" name="Straight Arrow Connector 40"/>
          <p:cNvCxnSpPr>
            <a:stCxn id="40" idx="2"/>
            <a:endCxn id="8" idx="3"/>
          </p:cNvCxnSpPr>
          <p:nvPr/>
        </p:nvCxnSpPr>
        <p:spPr>
          <a:xfrm flipH="1">
            <a:off x="7313267" y="4194128"/>
            <a:ext cx="1326740" cy="23988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0" idx="2"/>
          </p:cNvCxnSpPr>
          <p:nvPr/>
        </p:nvCxnSpPr>
        <p:spPr>
          <a:xfrm>
            <a:off x="8640007" y="4194128"/>
            <a:ext cx="1850800" cy="834757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2"/>
            <a:endCxn id="28" idx="0"/>
          </p:cNvCxnSpPr>
          <p:nvPr/>
        </p:nvCxnSpPr>
        <p:spPr>
          <a:xfrm flipH="1">
            <a:off x="6760193" y="4194128"/>
            <a:ext cx="1879814" cy="876647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0" idx="2"/>
          </p:cNvCxnSpPr>
          <p:nvPr/>
        </p:nvCxnSpPr>
        <p:spPr>
          <a:xfrm flipH="1">
            <a:off x="8033803" y="4194128"/>
            <a:ext cx="606204" cy="81561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453937" y="4963199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⊕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92150" y="495590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⊕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03001" y="4952879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⊕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447520" y="5319450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+1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57568" y="5318965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mtClean="0">
                <a:solidFill>
                  <a:srgbClr val="FF0000"/>
                </a:solidFill>
              </a:rPr>
              <a:t>+1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65409" y="5306701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mtClean="0">
                <a:solidFill>
                  <a:srgbClr val="FF0000"/>
                </a:solidFill>
              </a:rPr>
              <a:t>+1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057338" y="6016341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+1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54376" y="6005105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+1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56457" y="6016341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+1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36667" y="3342174"/>
            <a:ext cx="1006680" cy="3781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34" name="TextBox 5"/>
          <p:cNvSpPr txBox="1"/>
          <p:nvPr/>
        </p:nvSpPr>
        <p:spPr>
          <a:xfrm>
            <a:off x="614893" y="4089639"/>
            <a:ext cx="1649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Flow filter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64832" y="5009741"/>
            <a:ext cx="1936211" cy="8817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6110779"/>
            <a:ext cx="4126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[Invertible Bloom Lookup Table 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arXiv</a:t>
            </a:r>
            <a:r>
              <a:rPr lang="en-US" sz="2400" dirty="0" smtClean="0"/>
              <a:t> 2011)]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92652" y="4112333"/>
            <a:ext cx="7201466" cy="212365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Encoded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flowset</a:t>
            </a:r>
            <a:endParaRPr lang="en-US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7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3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to implement in merchant silicon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 data plane</a:t>
            </a:r>
          </a:p>
          <a:p>
            <a:pPr lvl="1"/>
            <a:r>
              <a:rPr lang="en-US" dirty="0" smtClean="0"/>
              <a:t>Fixed operations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 hardware</a:t>
            </a:r>
            <a:endParaRPr lang="en-US" dirty="0" smtClean="0"/>
          </a:p>
          <a:p>
            <a:pPr lvl="1"/>
            <a:r>
              <a:rPr lang="en-US" dirty="0" smtClean="0"/>
              <a:t>Small memory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/>
              <a:t>2.36MB for </a:t>
            </a:r>
            <a:r>
              <a:rPr lang="en-US" altLang="zh-CN" dirty="0" smtClean="0"/>
              <a:t>100K flows</a:t>
            </a:r>
            <a:endParaRPr lang="en-US" dirty="0" smtClean="0"/>
          </a:p>
          <a:p>
            <a:r>
              <a:rPr lang="en-US" dirty="0" smtClean="0"/>
              <a:t>Switch control plane</a:t>
            </a:r>
          </a:p>
          <a:p>
            <a:pPr lvl="1"/>
            <a:r>
              <a:rPr lang="en-US" dirty="0" smtClean="0"/>
              <a:t>Control plane gets the small </a:t>
            </a:r>
            <a:r>
              <a:rPr lang="en-US" dirty="0" err="1" smtClean="0"/>
              <a:t>flowset</a:t>
            </a:r>
            <a:r>
              <a:rPr lang="en-US" dirty="0" smtClean="0"/>
              <a:t> </a:t>
            </a:r>
            <a:r>
              <a:rPr lang="en-US" altLang="zh-CN" dirty="0" smtClean="0"/>
              <a:t>every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10ms</a:t>
            </a:r>
            <a:endParaRPr lang="en-US" dirty="0" smtClean="0"/>
          </a:p>
          <a:p>
            <a:r>
              <a:rPr lang="en-US" dirty="0" smtClean="0"/>
              <a:t>We implemented it using P4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25912" y="3747103"/>
            <a:ext cx="964580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13"/>
          <p:cNvCxnSpPr/>
          <p:nvPr/>
        </p:nvCxnSpPr>
        <p:spPr>
          <a:xfrm flipV="1">
            <a:off x="3970426" y="3522279"/>
            <a:ext cx="2177321" cy="101735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13"/>
          <p:cNvCxnSpPr/>
          <p:nvPr/>
        </p:nvCxnSpPr>
        <p:spPr>
          <a:xfrm flipH="1" flipV="1">
            <a:off x="6686074" y="3522279"/>
            <a:ext cx="1413488" cy="101123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7"/>
          <p:cNvSpPr txBox="1"/>
          <p:nvPr/>
        </p:nvSpPr>
        <p:spPr>
          <a:xfrm>
            <a:off x="6557533" y="1950134"/>
            <a:ext cx="2606409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Flow&amp;counter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241395" y="2421999"/>
            <a:ext cx="8263053" cy="10805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Correlate network wide info to </a:t>
            </a:r>
            <a:r>
              <a:rPr lang="en-US" sz="2800" smtClean="0"/>
              <a:t>extract per-flow counter</a:t>
            </a:r>
            <a:endParaRPr lang="en-US" sz="2800" dirty="0"/>
          </a:p>
        </p:txBody>
      </p:sp>
      <p:sp>
        <p:nvSpPr>
          <p:cNvPr id="38" name="Rounded Rectangle 37"/>
          <p:cNvSpPr/>
          <p:nvPr/>
        </p:nvSpPr>
        <p:spPr>
          <a:xfrm>
            <a:off x="5566030" y="1577373"/>
            <a:ext cx="1524576" cy="4298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A</a:t>
            </a:r>
            <a:r>
              <a:rPr lang="en-US" altLang="zh-CN" sz="2800" dirty="0" smtClean="0"/>
              <a:t>nalyze</a:t>
            </a:r>
            <a:endParaRPr lang="en-US" sz="2800" dirty="0"/>
          </a:p>
        </p:txBody>
      </p:sp>
      <p:sp>
        <p:nvSpPr>
          <p:cNvPr id="39" name="Right Arrow 38"/>
          <p:cNvSpPr/>
          <p:nvPr/>
        </p:nvSpPr>
        <p:spPr>
          <a:xfrm rot="16200000">
            <a:off x="6194533" y="2002786"/>
            <a:ext cx="302396" cy="42360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FlowRadar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46" y="4539633"/>
            <a:ext cx="1302160" cy="8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14" y="4533514"/>
            <a:ext cx="1302160" cy="8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482" y="4534010"/>
            <a:ext cx="1302160" cy="8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2241396" y="4998017"/>
            <a:ext cx="8173844" cy="1086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/>
              <a:t>Each switch maintains a fast and efficient data </a:t>
            </a:r>
            <a:r>
              <a:rPr lang="en-US" sz="2800" dirty="0" smtClean="0"/>
              <a:t>structure for </a:t>
            </a:r>
            <a:r>
              <a:rPr lang="en-US" sz="2800" dirty="0"/>
              <a:t>half-baked per-flow counter</a:t>
            </a:r>
          </a:p>
        </p:txBody>
      </p:sp>
      <p:cxnSp>
        <p:nvCxnSpPr>
          <p:cNvPr id="10" name="Straight Arrow Connector 9"/>
          <p:cNvCxnSpPr>
            <a:endCxn id="9" idx="2"/>
          </p:cNvCxnSpPr>
          <p:nvPr/>
        </p:nvCxnSpPr>
        <p:spPr>
          <a:xfrm flipV="1">
            <a:off x="6328318" y="3502532"/>
            <a:ext cx="44604" cy="110417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2320480"/>
            <a:ext cx="1657048" cy="582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Collector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4642535"/>
            <a:ext cx="1606902" cy="582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Network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26729" y="3867636"/>
            <a:ext cx="233535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/>
              <a:t>Periodic report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2968034" y="5058416"/>
            <a:ext cx="2004783" cy="931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Encoded </a:t>
            </a:r>
            <a:r>
              <a:rPr lang="en-US" sz="3200" b="1" dirty="0" err="1" smtClean="0"/>
              <a:t>flowset</a:t>
            </a:r>
            <a:endParaRPr lang="en-US" sz="3200" b="1" dirty="0"/>
          </a:p>
        </p:txBody>
      </p:sp>
      <p:sp>
        <p:nvSpPr>
          <p:cNvPr id="45" name="Rounded Rectangle 30"/>
          <p:cNvSpPr/>
          <p:nvPr/>
        </p:nvSpPr>
        <p:spPr>
          <a:xfrm>
            <a:off x="5213555" y="5051713"/>
            <a:ext cx="2004783" cy="931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Encoded </a:t>
            </a:r>
            <a:r>
              <a:rPr lang="en-US" sz="3200" b="1" dirty="0" err="1" smtClean="0"/>
              <a:t>flowset</a:t>
            </a:r>
            <a:endParaRPr lang="en-US" sz="3200" b="1" dirty="0"/>
          </a:p>
        </p:txBody>
      </p:sp>
      <p:sp>
        <p:nvSpPr>
          <p:cNvPr id="46" name="Rounded Rectangle 30"/>
          <p:cNvSpPr/>
          <p:nvPr/>
        </p:nvSpPr>
        <p:spPr>
          <a:xfrm>
            <a:off x="7388697" y="5057825"/>
            <a:ext cx="2004783" cy="931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Encoded </a:t>
            </a:r>
            <a:r>
              <a:rPr lang="en-US" sz="3200" b="1" dirty="0" err="1" smtClean="0"/>
              <a:t>flowset</a:t>
            </a:r>
            <a:endParaRPr lang="en-US" sz="32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2241395" y="2419950"/>
            <a:ext cx="8263053" cy="10825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2368665" y="2509873"/>
            <a:ext cx="3197366" cy="917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smtClean="0"/>
              <a:t>Stage1.SingleDecode</a:t>
            </a:r>
            <a:endParaRPr lang="en-US" sz="2800" dirty="0"/>
          </a:p>
        </p:txBody>
      </p:sp>
      <p:sp>
        <p:nvSpPr>
          <p:cNvPr id="33" name="Right Arrow 32"/>
          <p:cNvSpPr/>
          <p:nvPr/>
        </p:nvSpPr>
        <p:spPr>
          <a:xfrm>
            <a:off x="5624358" y="2777938"/>
            <a:ext cx="299480" cy="35327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946139" y="2539947"/>
            <a:ext cx="4469101" cy="8706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smtClean="0"/>
              <a:t>Stage2. </a:t>
            </a:r>
            <a:r>
              <a:rPr lang="en-US" altLang="zh-CN" sz="2800" dirty="0" smtClean="0"/>
              <a:t>Network-wide Decode</a:t>
            </a:r>
            <a:endParaRPr lang="en-US" sz="2800" dirty="0"/>
          </a:p>
        </p:txBody>
      </p:sp>
      <p:sp>
        <p:nvSpPr>
          <p:cNvPr id="23" name="矩形 7"/>
          <p:cNvSpPr/>
          <p:nvPr/>
        </p:nvSpPr>
        <p:spPr>
          <a:xfrm>
            <a:off x="2310339" y="2299419"/>
            <a:ext cx="3340771" cy="1327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023297" y="4897408"/>
            <a:ext cx="8542213" cy="1869175"/>
            <a:chOff x="2424532" y="2799278"/>
            <a:chExt cx="8542213" cy="2543647"/>
          </a:xfrm>
        </p:grpSpPr>
        <p:sp>
          <p:nvSpPr>
            <p:cNvPr id="6" name="Rectangle 5"/>
            <p:cNvSpPr/>
            <p:nvPr/>
          </p:nvSpPr>
          <p:spPr>
            <a:xfrm>
              <a:off x="2424532" y="2799278"/>
              <a:ext cx="8542213" cy="2543647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848297" y="3016224"/>
              <a:ext cx="4797603" cy="2151423"/>
              <a:chOff x="6491181" y="2242791"/>
              <a:chExt cx="4797603" cy="2151423"/>
            </a:xfrm>
          </p:grpSpPr>
          <p:graphicFrame>
            <p:nvGraphicFramePr>
              <p:cNvPr id="2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887804"/>
                  </p:ext>
                </p:extLst>
              </p:nvPr>
            </p:nvGraphicFramePr>
            <p:xfrm>
              <a:off x="8852045" y="2900992"/>
              <a:ext cx="2436739" cy="1493222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767666"/>
                    <a:gridCol w="669073"/>
                  </a:tblGrid>
                  <a:tr h="2987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FlowXor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s-IS" sz="2400" dirty="0" smtClean="0"/>
                            <a:t>…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0" marR="0" marT="0" marB="0" anchor="ctr" anchorCtr="1"/>
                    </a:tc>
                  </a:tr>
                  <a:tr h="2987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FlowCount</a:t>
                          </a:r>
                          <a:endParaRPr lang="en-US" sz="2400" dirty="0"/>
                        </a:p>
                      </a:txBody>
                      <a:tcPr marL="0" marR="0" marT="0" marB="0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s-IS" sz="2400" dirty="0" smtClean="0"/>
                            <a:t>…</a:t>
                          </a:r>
                          <a:endParaRPr lang="en-US" sz="2400" dirty="0"/>
                        </a:p>
                      </a:txBody>
                      <a:tcPr marL="0" marR="0" marT="0" marB="0" anchor="ctr" anchorCtr="1"/>
                    </a:tc>
                  </a:tr>
                  <a:tr h="2987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PacketCount</a:t>
                          </a:r>
                          <a:endParaRPr lang="en-US" sz="2400" dirty="0"/>
                        </a:p>
                      </a:txBody>
                      <a:tcPr marL="0" marR="0" marT="0" marB="0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s-IS" sz="2400" baseline="0" dirty="0" smtClean="0"/>
                            <a:t>…</a:t>
                          </a:r>
                          <a:endParaRPr lang="en-US" sz="2400" baseline="0" dirty="0"/>
                        </a:p>
                      </a:txBody>
                      <a:tcPr marL="0" marR="0" marT="0" marB="0" anchor="ctr" anchorCtr="1"/>
                    </a:tc>
                  </a:tr>
                </a:tbl>
              </a:graphicData>
            </a:graphic>
          </p:graphicFrame>
          <p:sp>
            <p:nvSpPr>
              <p:cNvPr id="26" name="Rectangle 25"/>
              <p:cNvSpPr/>
              <p:nvPr/>
            </p:nvSpPr>
            <p:spPr>
              <a:xfrm>
                <a:off x="8845221" y="2242791"/>
                <a:ext cx="2427995" cy="479765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</a:rPr>
                  <a:t>Bloom filter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491181" y="3329877"/>
                <a:ext cx="23171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Counting table</a:t>
                </a:r>
                <a:endParaRPr lang="en-US" sz="2800" dirty="0"/>
              </a:p>
            </p:txBody>
          </p:sp>
          <p:sp>
            <p:nvSpPr>
              <p:cNvPr id="28" name="TextBox 5"/>
              <p:cNvSpPr txBox="1"/>
              <p:nvPr/>
            </p:nvSpPr>
            <p:spPr>
              <a:xfrm>
                <a:off x="7106074" y="2258388"/>
                <a:ext cx="16499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Flow filter</a:t>
                </a:r>
                <a:endParaRPr 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43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1" grpId="0" animBg="1"/>
      <p:bldP spid="45" grpId="0" animBg="1"/>
      <p:bldP spid="46" grpId="0" animBg="1"/>
      <p:bldP spid="32" grpId="0" animBg="1"/>
      <p:bldP spid="24" grpId="0" animBg="1"/>
      <p:bldP spid="33" grpId="0" animBg="1"/>
      <p:bldP spid="34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Stage1. </a:t>
            </a:r>
            <a:r>
              <a:rPr lang="en-US" dirty="0" err="1" smtClean="0"/>
              <a:t>SingleDecode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13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35830" y="3210709"/>
            <a:ext cx="4797603" cy="1755481"/>
            <a:chOff x="1015932" y="3210709"/>
            <a:chExt cx="4797603" cy="1755481"/>
          </a:xfrm>
        </p:grpSpPr>
        <p:graphicFrame>
          <p:nvGraphicFramePr>
            <p:cNvPr id="7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04299771"/>
                </p:ext>
              </p:extLst>
            </p:nvPr>
          </p:nvGraphicFramePr>
          <p:xfrm>
            <a:off x="3376796" y="3868910"/>
            <a:ext cx="2436739" cy="1097280"/>
          </p:xfrm>
          <a:graphic>
            <a:graphicData uri="http://schemas.openxmlformats.org/drawingml/2006/table">
              <a:tbl>
                <a:tblPr firstCol="1" bandRow="1">
                  <a:tableStyleId>{5C22544A-7EE6-4342-B048-85BDC9FD1C3A}</a:tableStyleId>
                </a:tblPr>
                <a:tblGrid>
                  <a:gridCol w="1767666"/>
                  <a:gridCol w="669073"/>
                </a:tblGrid>
                <a:tr h="29876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dirty="0" err="1" smtClean="0"/>
                          <a:t>FlowXor</a:t>
                        </a:r>
                        <a:endParaRPr lang="en-US" sz="24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 anchorCtr="1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is-IS" sz="2400" dirty="0" smtClean="0"/>
                          <a:t>…</a:t>
                        </a:r>
                        <a:endParaRPr lang="en-US" sz="24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 anchorCtr="1"/>
                  </a:tc>
                </a:tr>
                <a:tr h="29876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dirty="0" err="1" smtClean="0"/>
                          <a:t>FlowCount</a:t>
                        </a:r>
                        <a:endParaRPr lang="en-US" sz="2400" dirty="0"/>
                      </a:p>
                    </a:txBody>
                    <a:tcPr marL="0" marR="0" marT="0" marB="0" anchor="ctr" anchorCtr="1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is-IS" sz="2400" dirty="0" smtClean="0"/>
                          <a:t>…</a:t>
                        </a:r>
                        <a:endParaRPr lang="en-US" sz="2400" dirty="0"/>
                      </a:p>
                    </a:txBody>
                    <a:tcPr marL="0" marR="0" marT="0" marB="0" anchor="ctr" anchorCtr="1"/>
                  </a:tc>
                </a:tr>
                <a:tr h="29876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dirty="0" err="1" smtClean="0"/>
                          <a:t>PacketCount</a:t>
                        </a:r>
                        <a:endParaRPr lang="en-US" sz="2400" dirty="0"/>
                      </a:p>
                    </a:txBody>
                    <a:tcPr marL="0" marR="0" marT="0" marB="0" anchor="ctr" anchorCtr="1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is-IS" sz="2400" baseline="0" dirty="0" smtClean="0"/>
                          <a:t>…</a:t>
                        </a:r>
                        <a:endParaRPr lang="en-US" sz="2400" baseline="0" dirty="0"/>
                      </a:p>
                    </a:txBody>
                    <a:tcPr marL="0" marR="0" marT="0" marB="0" anchor="ctr" anchorCtr="1"/>
                  </a:tc>
                </a:tr>
              </a:tbl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369972" y="3210709"/>
              <a:ext cx="2427995" cy="479765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Bloom filter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5932" y="4297795"/>
              <a:ext cx="2317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Counting table</a:t>
              </a:r>
              <a:endParaRPr lang="en-US" sz="2800" dirty="0"/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1630825" y="3226306"/>
              <a:ext cx="16499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Flow filter</a:t>
              </a:r>
              <a:endParaRPr lang="en-US" sz="2800" dirty="0"/>
            </a:p>
          </p:txBody>
        </p:sp>
      </p:grpSp>
      <p:graphicFrame>
        <p:nvGraphicFramePr>
          <p:cNvPr id="11" name="表格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13580"/>
              </p:ext>
            </p:extLst>
          </p:nvPr>
        </p:nvGraphicFramePr>
        <p:xfrm>
          <a:off x="8361391" y="3642532"/>
          <a:ext cx="1866543" cy="1097280"/>
        </p:xfrm>
        <a:graphic>
          <a:graphicData uri="http://schemas.openxmlformats.org/drawingml/2006/table">
            <a:tbl>
              <a:tblPr bandRow="1">
                <a:tableStyleId>{912C8C85-51F0-491E-9774-3900AFEF0FD7}</a:tableStyleId>
              </a:tblPr>
              <a:tblGrid>
                <a:gridCol w="820830"/>
                <a:gridCol w="1045713"/>
              </a:tblGrid>
              <a:tr h="2282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Flow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#packet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282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S(a)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28223"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2" name="Right Arrow 11"/>
          <p:cNvSpPr/>
          <p:nvPr/>
        </p:nvSpPr>
        <p:spPr>
          <a:xfrm>
            <a:off x="6373548" y="3690474"/>
            <a:ext cx="1092820" cy="72707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5372" y="2149781"/>
            <a:ext cx="5386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Input: a single encoded </a:t>
            </a:r>
            <a:r>
              <a:rPr lang="en-US" sz="3200" dirty="0" err="1" smtClean="0"/>
              <a:t>flowset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054429" y="2149781"/>
            <a:ext cx="4527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Output: per-flow </a:t>
            </a:r>
            <a:r>
              <a:rPr lang="en-US" sz="3200" dirty="0" smtClean="0"/>
              <a:t>counters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21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表格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495747"/>
              </p:ext>
            </p:extLst>
          </p:nvPr>
        </p:nvGraphicFramePr>
        <p:xfrm>
          <a:off x="7199329" y="2730823"/>
          <a:ext cx="1816401" cy="731520"/>
        </p:xfrm>
        <a:graphic>
          <a:graphicData uri="http://schemas.openxmlformats.org/drawingml/2006/table">
            <a:tbl>
              <a:tblPr bandRow="1">
                <a:tableStyleId>{912C8C85-51F0-491E-9774-3900AFEF0FD7}</a:tableStyleId>
              </a:tblPr>
              <a:tblGrid>
                <a:gridCol w="798779"/>
                <a:gridCol w="1017622"/>
              </a:tblGrid>
              <a:tr h="2133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Flow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#packet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13335"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767483"/>
              </p:ext>
            </p:extLst>
          </p:nvPr>
        </p:nvGraphicFramePr>
        <p:xfrm>
          <a:off x="2046909" y="4525346"/>
          <a:ext cx="8627381" cy="10972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57146"/>
                <a:gridCol w="807820"/>
                <a:gridCol w="1232483"/>
                <a:gridCol w="1232483"/>
                <a:gridCol w="1232483"/>
                <a:gridCol w="1232483"/>
                <a:gridCol w="1232483"/>
              </a:tblGrid>
              <a:tr h="298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FlowXor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a⊕b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b⊕c⊕d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b⊕c⊕d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c⊕d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  <a:tr h="298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FlowCount</a:t>
                      </a:r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  <a:tr h="298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PacketCount</a:t>
                      </a:r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2046909" y="3842759"/>
            <a:ext cx="4873587" cy="38488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bg1"/>
                </a:solidFill>
              </a:rPr>
              <a:t>Flow filter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Stage1. </a:t>
            </a:r>
            <a:r>
              <a:rPr lang="en-US" dirty="0" err="1" smtClean="0"/>
              <a:t>SingleDecode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</a:t>
            </a:r>
            <a:r>
              <a:rPr lang="en-US" b="1" dirty="0" smtClean="0"/>
              <a:t>pure cell</a:t>
            </a:r>
            <a:r>
              <a:rPr lang="en-US" dirty="0" smtClean="0"/>
              <a:t>: a cell with one flow</a:t>
            </a:r>
          </a:p>
          <a:p>
            <a:r>
              <a:rPr lang="en-US" dirty="0" smtClean="0"/>
              <a:t>Remove the flow from all cells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99911" y="4396725"/>
            <a:ext cx="949787" cy="1314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36788" y="5857519"/>
            <a:ext cx="1433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Pure cell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7701" y="2924615"/>
            <a:ext cx="157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3">
                    <a:lumMod val="50000"/>
                  </a:schemeClr>
                </a:solidFill>
              </a:rPr>
              <a:t>Decoded: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27" idx="2"/>
          </p:cNvCxnSpPr>
          <p:nvPr/>
        </p:nvCxnSpPr>
        <p:spPr>
          <a:xfrm flipH="1">
            <a:off x="5192174" y="3462343"/>
            <a:ext cx="2915355" cy="108701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7" idx="2"/>
          </p:cNvCxnSpPr>
          <p:nvPr/>
        </p:nvCxnSpPr>
        <p:spPr>
          <a:xfrm flipH="1">
            <a:off x="4074804" y="3462343"/>
            <a:ext cx="4032725" cy="108387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7" idx="2"/>
          </p:cNvCxnSpPr>
          <p:nvPr/>
        </p:nvCxnSpPr>
        <p:spPr>
          <a:xfrm>
            <a:off x="8107529" y="3462343"/>
            <a:ext cx="756656" cy="108701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74804" y="4800793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-1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9787" y="4809251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-1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81929" y="4788629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-</a:t>
            </a:r>
            <a:r>
              <a:rPr lang="en-US" altLang="zh-CN" sz="2800" b="1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902515" y="4503339"/>
            <a:ext cx="379966" cy="379966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45370" y="4489664"/>
            <a:ext cx="379966" cy="379966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635764" y="4510072"/>
            <a:ext cx="379966" cy="379966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57060" y="5177649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-5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42043" y="5186107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-5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64185" y="5165485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-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7" grpId="0"/>
      <p:bldP spid="18" grpId="0"/>
      <p:bldP spid="19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365545"/>
              </p:ext>
            </p:extLst>
          </p:nvPr>
        </p:nvGraphicFramePr>
        <p:xfrm>
          <a:off x="2046909" y="4525346"/>
          <a:ext cx="8627381" cy="10972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57146"/>
                <a:gridCol w="807820"/>
                <a:gridCol w="1232483"/>
                <a:gridCol w="1232483"/>
                <a:gridCol w="1232483"/>
                <a:gridCol w="1232483"/>
                <a:gridCol w="1232483"/>
              </a:tblGrid>
              <a:tr h="298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FlowXor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b⊕c⊕d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b⊕c⊕d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c⊕d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  <a:tr h="298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FlowCount</a:t>
                      </a:r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  <a:tr h="298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PacketCount</a:t>
                      </a:r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046909" y="3842759"/>
            <a:ext cx="4873587" cy="38488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bg1"/>
                </a:solidFill>
              </a:rPr>
              <a:t>Flow filter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Stage1. </a:t>
            </a:r>
            <a:r>
              <a:rPr lang="en-US" dirty="0" err="1" smtClean="0"/>
              <a:t>SingleDecode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Find a cell with one flow (pure cell)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Remove the flow from all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cells</a:t>
            </a:r>
          </a:p>
          <a:p>
            <a:pPr lvl="1"/>
            <a:r>
              <a:rPr lang="en-US" dirty="0" smtClean="0"/>
              <a:t>Create more pure cells</a:t>
            </a:r>
          </a:p>
          <a:p>
            <a:r>
              <a:rPr lang="en-US" dirty="0" smtClean="0"/>
              <a:t>Iterate until no pure cells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92904" y="4383185"/>
            <a:ext cx="864798" cy="13708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表格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732822"/>
              </p:ext>
            </p:extLst>
          </p:nvPr>
        </p:nvGraphicFramePr>
        <p:xfrm>
          <a:off x="7199329" y="2730823"/>
          <a:ext cx="1816401" cy="731520"/>
        </p:xfrm>
        <a:graphic>
          <a:graphicData uri="http://schemas.openxmlformats.org/drawingml/2006/table">
            <a:tbl>
              <a:tblPr bandRow="1">
                <a:tableStyleId>{912C8C85-51F0-491E-9774-3900AFEF0FD7}</a:tableStyleId>
              </a:tblPr>
              <a:tblGrid>
                <a:gridCol w="798779"/>
                <a:gridCol w="1017622"/>
              </a:tblGrid>
              <a:tr h="2133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Flow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#packet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13335"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57701" y="2924615"/>
            <a:ext cx="157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Decoded: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Stage1. </a:t>
            </a:r>
            <a:r>
              <a:rPr lang="en-US" dirty="0" err="1" smtClean="0"/>
              <a:t>SingleDecode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502089"/>
              </p:ext>
            </p:extLst>
          </p:nvPr>
        </p:nvGraphicFramePr>
        <p:xfrm>
          <a:off x="2046909" y="4525346"/>
          <a:ext cx="8627381" cy="10972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57146"/>
                <a:gridCol w="807820"/>
                <a:gridCol w="1232483"/>
                <a:gridCol w="1232483"/>
                <a:gridCol w="1232483"/>
                <a:gridCol w="1232483"/>
                <a:gridCol w="1232483"/>
              </a:tblGrid>
              <a:tr h="298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FlowXor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c⊕d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c⊕d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c⊕d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  <a:tr h="298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FlowCount</a:t>
                      </a:r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  <a:tr h="298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PacketCount</a:t>
                      </a:r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046909" y="3842759"/>
            <a:ext cx="4873587" cy="38488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bg1"/>
                </a:solidFill>
              </a:rPr>
              <a:t>Flow filter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4" name="表格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951819"/>
              </p:ext>
            </p:extLst>
          </p:nvPr>
        </p:nvGraphicFramePr>
        <p:xfrm>
          <a:off x="7199329" y="2730823"/>
          <a:ext cx="1816401" cy="1097280"/>
        </p:xfrm>
        <a:graphic>
          <a:graphicData uri="http://schemas.openxmlformats.org/drawingml/2006/table">
            <a:tbl>
              <a:tblPr bandRow="1">
                <a:tableStyleId>{912C8C85-51F0-491E-9774-3900AFEF0FD7}</a:tableStyleId>
              </a:tblPr>
              <a:tblGrid>
                <a:gridCol w="798779"/>
                <a:gridCol w="1017622"/>
              </a:tblGrid>
              <a:tr h="2133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Flow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#packet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13335"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133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557701" y="2924615"/>
            <a:ext cx="157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Decoded: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9498" y="3663106"/>
            <a:ext cx="11270778" cy="1569660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We want to leverage the network-wide info</a:t>
            </a:r>
          </a:p>
          <a:p>
            <a:pPr algn="ctr"/>
            <a:r>
              <a:rPr lang="en-US" sz="48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  <a:r>
              <a:rPr lang="en-US" sz="4800" b="1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</a:rPr>
              <a:t>o decode more flows</a:t>
            </a:r>
            <a:endParaRPr lang="en-US" sz="48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9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5566030" y="1577373"/>
            <a:ext cx="1524576" cy="4298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A</a:t>
            </a:r>
            <a:r>
              <a:rPr lang="en-US" altLang="zh-CN" sz="2800" dirty="0" smtClean="0"/>
              <a:t>nalyze</a:t>
            </a:r>
            <a:endParaRPr lang="en-US" sz="2800" dirty="0"/>
          </a:p>
        </p:txBody>
      </p:sp>
      <p:sp>
        <p:nvSpPr>
          <p:cNvPr id="39" name="Right Arrow 38"/>
          <p:cNvSpPr/>
          <p:nvPr/>
        </p:nvSpPr>
        <p:spPr>
          <a:xfrm rot="16200000">
            <a:off x="6194533" y="2002786"/>
            <a:ext cx="302396" cy="42360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486817" y="1948017"/>
            <a:ext cx="2606409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Flow&amp;counter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FlowRadar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17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25912" y="3747103"/>
            <a:ext cx="964580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46" y="4539633"/>
            <a:ext cx="1302160" cy="8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14" y="4533514"/>
            <a:ext cx="1302160" cy="8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482" y="4534010"/>
            <a:ext cx="1302160" cy="8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endCxn id="9" idx="2"/>
          </p:cNvCxnSpPr>
          <p:nvPr/>
        </p:nvCxnSpPr>
        <p:spPr>
          <a:xfrm flipV="1">
            <a:off x="6328318" y="3502532"/>
            <a:ext cx="44604" cy="110417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2320480"/>
            <a:ext cx="1657048" cy="582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Collector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4642535"/>
            <a:ext cx="1606902" cy="582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Network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241395" y="2419950"/>
            <a:ext cx="8263053" cy="10825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2368665" y="2509873"/>
            <a:ext cx="3197366" cy="917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smtClean="0"/>
              <a:t>Stage1.SingleDecode</a:t>
            </a:r>
            <a:endParaRPr lang="en-US" sz="2800" dirty="0"/>
          </a:p>
        </p:txBody>
      </p:sp>
      <p:sp>
        <p:nvSpPr>
          <p:cNvPr id="33" name="Right Arrow 32"/>
          <p:cNvSpPr/>
          <p:nvPr/>
        </p:nvSpPr>
        <p:spPr>
          <a:xfrm>
            <a:off x="5624358" y="2777938"/>
            <a:ext cx="299480" cy="35327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946139" y="2539947"/>
            <a:ext cx="4469101" cy="8706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smtClean="0"/>
              <a:t>Stage2. </a:t>
            </a:r>
            <a:r>
              <a:rPr lang="en-US" altLang="zh-CN" sz="2800" dirty="0" smtClean="0"/>
              <a:t>Network-wide Decode</a:t>
            </a:r>
            <a:endParaRPr lang="en-US" sz="2800" dirty="0"/>
          </a:p>
        </p:txBody>
      </p:sp>
      <p:cxnSp>
        <p:nvCxnSpPr>
          <p:cNvPr id="25" name="Straight Arrow Connector 13"/>
          <p:cNvCxnSpPr/>
          <p:nvPr/>
        </p:nvCxnSpPr>
        <p:spPr>
          <a:xfrm flipV="1">
            <a:off x="3970426" y="3522279"/>
            <a:ext cx="2177321" cy="101735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13"/>
          <p:cNvCxnSpPr/>
          <p:nvPr/>
        </p:nvCxnSpPr>
        <p:spPr>
          <a:xfrm flipH="1" flipV="1">
            <a:off x="6686074" y="3522279"/>
            <a:ext cx="1413488" cy="101123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矩形 7"/>
          <p:cNvSpPr/>
          <p:nvPr/>
        </p:nvSpPr>
        <p:spPr>
          <a:xfrm>
            <a:off x="5881159" y="2273548"/>
            <a:ext cx="4681616" cy="1327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26729" y="3867636"/>
            <a:ext cx="233535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/>
              <a:t>Periodic report</a:t>
            </a:r>
            <a:endParaRPr lang="en-US" sz="2800" b="1" dirty="0"/>
          </a:p>
        </p:txBody>
      </p:sp>
      <p:sp>
        <p:nvSpPr>
          <p:cNvPr id="27" name="Rounded Rectangle 30"/>
          <p:cNvSpPr/>
          <p:nvPr/>
        </p:nvSpPr>
        <p:spPr>
          <a:xfrm>
            <a:off x="2968034" y="4998911"/>
            <a:ext cx="2004783" cy="931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Encoded </a:t>
            </a:r>
            <a:r>
              <a:rPr lang="en-US" sz="3200" b="1" dirty="0" err="1" smtClean="0"/>
              <a:t>flowset</a:t>
            </a:r>
            <a:endParaRPr lang="en-US" sz="3200" b="1" dirty="0"/>
          </a:p>
        </p:txBody>
      </p:sp>
      <p:sp>
        <p:nvSpPr>
          <p:cNvPr id="28" name="Rounded Rectangle 30"/>
          <p:cNvSpPr/>
          <p:nvPr/>
        </p:nvSpPr>
        <p:spPr>
          <a:xfrm>
            <a:off x="5213555" y="4992208"/>
            <a:ext cx="2004783" cy="931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Encoded </a:t>
            </a:r>
            <a:r>
              <a:rPr lang="en-US" sz="3200" b="1" dirty="0" err="1" smtClean="0"/>
              <a:t>flowset</a:t>
            </a:r>
            <a:endParaRPr lang="en-US" sz="3200" b="1" dirty="0"/>
          </a:p>
        </p:txBody>
      </p:sp>
      <p:sp>
        <p:nvSpPr>
          <p:cNvPr id="29" name="Rounded Rectangle 30"/>
          <p:cNvSpPr/>
          <p:nvPr/>
        </p:nvSpPr>
        <p:spPr>
          <a:xfrm>
            <a:off x="7388697" y="4998320"/>
            <a:ext cx="2004783" cy="931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Encoded </a:t>
            </a:r>
            <a:r>
              <a:rPr lang="en-US" sz="3200" b="1" dirty="0" err="1" smtClean="0"/>
              <a:t>flowset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520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</a:t>
            </a:r>
            <a:r>
              <a:rPr lang="en-US" altLang="zh-CN" dirty="0" smtClean="0"/>
              <a:t>ey insight: overlapping sets of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sets of flows overlap across hops</a:t>
            </a:r>
          </a:p>
          <a:p>
            <a:pPr lvl="1"/>
            <a:r>
              <a:rPr lang="en-US" dirty="0" smtClean="0"/>
              <a:t>We can use the redundancy to decode more flows</a:t>
            </a:r>
          </a:p>
          <a:p>
            <a:r>
              <a:rPr lang="en-US" dirty="0" smtClean="0"/>
              <a:t>Use different </a:t>
            </a:r>
            <a:r>
              <a:rPr lang="en-US" dirty="0"/>
              <a:t>hash functions across hops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94" y="4142547"/>
            <a:ext cx="3275068" cy="140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623" y="4142547"/>
            <a:ext cx="3275068" cy="140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95299" y="3868650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200178" y="4348844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3195299" y="4859568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195298" y="5370292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cxnSp>
        <p:nvCxnSpPr>
          <p:cNvPr id="21" name="Straight Arrow Connector 20"/>
          <p:cNvCxnSpPr>
            <a:stCxn id="7" idx="3"/>
            <a:endCxn id="29" idx="1"/>
          </p:cNvCxnSpPr>
          <p:nvPr/>
        </p:nvCxnSpPr>
        <p:spPr>
          <a:xfrm>
            <a:off x="3607894" y="4074948"/>
            <a:ext cx="4886501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  <a:endCxn id="33" idx="1"/>
          </p:cNvCxnSpPr>
          <p:nvPr/>
        </p:nvCxnSpPr>
        <p:spPr>
          <a:xfrm>
            <a:off x="3607894" y="5065866"/>
            <a:ext cx="4886501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3"/>
            <a:endCxn id="35" idx="1"/>
          </p:cNvCxnSpPr>
          <p:nvPr/>
        </p:nvCxnSpPr>
        <p:spPr>
          <a:xfrm>
            <a:off x="3607893" y="5576590"/>
            <a:ext cx="4886501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494395" y="3868650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8499274" y="4348844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494395" y="4859568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8494394" y="5370292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cxnSp>
        <p:nvCxnSpPr>
          <p:cNvPr id="36" name="Straight Arrow Connector 35"/>
          <p:cNvCxnSpPr>
            <a:stCxn id="8" idx="3"/>
            <a:endCxn id="30" idx="1"/>
          </p:cNvCxnSpPr>
          <p:nvPr/>
        </p:nvCxnSpPr>
        <p:spPr>
          <a:xfrm>
            <a:off x="3612773" y="4555142"/>
            <a:ext cx="4886501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9600" y="3532297"/>
            <a:ext cx="10972800" cy="246328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770668"/>
              </p:ext>
            </p:extLst>
          </p:nvPr>
        </p:nvGraphicFramePr>
        <p:xfrm>
          <a:off x="2371648" y="3246505"/>
          <a:ext cx="3328340" cy="15691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5668"/>
                <a:gridCol w="665668"/>
                <a:gridCol w="665668"/>
                <a:gridCol w="665668"/>
                <a:gridCol w="665668"/>
              </a:tblGrid>
              <a:tr h="4188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a⊕c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⊕d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b⊕c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⊕d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a⊕b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⊕c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b⊕d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  <a:tr h="4188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  <a:tr h="41883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graphicFrame>
        <p:nvGraphicFramePr>
          <p:cNvPr id="4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731173"/>
              </p:ext>
            </p:extLst>
          </p:nvPr>
        </p:nvGraphicFramePr>
        <p:xfrm>
          <a:off x="7857202" y="3250537"/>
          <a:ext cx="3328340" cy="15691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5668"/>
                <a:gridCol w="665668"/>
                <a:gridCol w="665668"/>
                <a:gridCol w="665668"/>
                <a:gridCol w="665668"/>
              </a:tblGrid>
              <a:tr h="4188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a⊕d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err="1" smtClean="0">
                          <a:solidFill>
                            <a:schemeClr val="tx1"/>
                          </a:solidFill>
                        </a:rPr>
                        <a:t>⊕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b⊕c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⊕d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a⊕b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⊕c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b⊕d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  <a:tr h="4188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  <a:tr h="41883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096988"/>
              </p:ext>
            </p:extLst>
          </p:nvPr>
        </p:nvGraphicFramePr>
        <p:xfrm>
          <a:off x="988701" y="3246505"/>
          <a:ext cx="1382947" cy="156588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82947"/>
              </a:tblGrid>
              <a:tr h="4171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FlowXor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 marL="0" marR="0" marT="0" marB="0"/>
                </a:tc>
              </a:tr>
              <a:tr h="4171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FlowCount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4171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PktCount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285786"/>
              </p:ext>
            </p:extLst>
          </p:nvPr>
        </p:nvGraphicFramePr>
        <p:xfrm>
          <a:off x="6474255" y="3249535"/>
          <a:ext cx="1382947" cy="156588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82947"/>
              </a:tblGrid>
              <a:tr h="4171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FlowXor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 marL="0" marR="0" marT="0" marB="0"/>
                </a:tc>
              </a:tr>
              <a:tr h="4171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FlowCount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4171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PktCount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492028" y="4908100"/>
            <a:ext cx="542528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dirty="0" smtClean="0"/>
              <a:t>Use 5 cells to decode 4 flows</a:t>
            </a:r>
            <a:endParaRPr lang="en-US" sz="3200" dirty="0"/>
          </a:p>
        </p:txBody>
      </p:sp>
      <p:cxnSp>
        <p:nvCxnSpPr>
          <p:cNvPr id="45" name="Straight Connector 11"/>
          <p:cNvCxnSpPr/>
          <p:nvPr/>
        </p:nvCxnSpPr>
        <p:spPr>
          <a:xfrm>
            <a:off x="4501720" y="5051550"/>
            <a:ext cx="294390" cy="29439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335546" y="445333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02162" y="5615298"/>
            <a:ext cx="7344587" cy="1021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Collector can leverage </a:t>
            </a:r>
            <a:r>
              <a:rPr lang="en-US" sz="3600" dirty="0" err="1" smtClean="0"/>
              <a:t>flowsets</a:t>
            </a:r>
            <a:r>
              <a:rPr lang="en-US" sz="3600" dirty="0" smtClean="0"/>
              <a:t> from all switches to decode more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939960" y="2328074"/>
            <a:ext cx="10553700" cy="234464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3200" dirty="0" smtClean="0">
              <a:solidFill>
                <a:schemeClr val="tx1"/>
              </a:solidFill>
            </a:endParaRPr>
          </a:p>
          <a:p>
            <a:pPr lvl="2"/>
            <a:r>
              <a:rPr lang="en-US" sz="3200" dirty="0" smtClean="0">
                <a:solidFill>
                  <a:schemeClr val="tx1"/>
                </a:solidFill>
              </a:rPr>
              <a:t>Provision </a:t>
            </a:r>
            <a:r>
              <a:rPr lang="en-US" sz="3200" dirty="0">
                <a:solidFill>
                  <a:schemeClr val="tx1"/>
                </a:solidFill>
              </a:rPr>
              <a:t>memory based </a:t>
            </a:r>
            <a:r>
              <a:rPr lang="en-US" sz="3200" dirty="0" smtClean="0">
                <a:solidFill>
                  <a:schemeClr val="tx1"/>
                </a:solidFill>
              </a:rPr>
              <a:t>on </a:t>
            </a:r>
            <a:r>
              <a:rPr lang="en-US" sz="3200" dirty="0" err="1" smtClean="0">
                <a:solidFill>
                  <a:schemeClr val="tx1"/>
                </a:solidFill>
              </a:rPr>
              <a:t>avg</a:t>
            </a:r>
            <a:r>
              <a:rPr lang="en-US" sz="3200" dirty="0">
                <a:solidFill>
                  <a:schemeClr val="tx1"/>
                </a:solidFill>
              </a:rPr>
              <a:t>(#flows), not max(#</a:t>
            </a:r>
            <a:r>
              <a:rPr lang="en-US" sz="3200" dirty="0" smtClean="0">
                <a:solidFill>
                  <a:schemeClr val="tx1"/>
                </a:solidFill>
              </a:rPr>
              <a:t>flows)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</a:rPr>
              <a:t>SingleDecode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for normal </a:t>
            </a:r>
            <a:r>
              <a:rPr lang="en-US" sz="3200" dirty="0" smtClean="0">
                <a:solidFill>
                  <a:schemeClr val="tx1"/>
                </a:solidFill>
              </a:rPr>
              <a:t>case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Network-wide </a:t>
            </a:r>
            <a:r>
              <a:rPr lang="en-US" sz="3200" dirty="0">
                <a:solidFill>
                  <a:schemeClr val="tx1"/>
                </a:solidFill>
              </a:rPr>
              <a:t>decoding for bursts of </a:t>
            </a:r>
            <a:r>
              <a:rPr lang="en-US" sz="3200" dirty="0" smtClean="0">
                <a:solidFill>
                  <a:schemeClr val="tx1"/>
                </a:solidFill>
              </a:rPr>
              <a:t>flows</a:t>
            </a:r>
          </a:p>
          <a:p>
            <a:pPr marL="1371600" lvl="2" indent="-457200">
              <a:buFont typeface="Arial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06341 -1.48148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0.06341 0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-0.11198 4.07407E-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4" grpId="0"/>
      <p:bldP spid="4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 sets of flows not fully overlapped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</a:t>
            </a:r>
            <a:r>
              <a:rPr lang="en-US" altLang="zh-CN" dirty="0" smtClean="0"/>
              <a:t>lows from one switch may go to different next hops</a:t>
            </a:r>
          </a:p>
          <a:p>
            <a:r>
              <a:rPr lang="en-US" dirty="0" smtClean="0"/>
              <a:t>One switch receive flow from multiple hops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19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854494" y="2587019"/>
            <a:ext cx="8373197" cy="3654240"/>
            <a:chOff x="1854494" y="2834909"/>
            <a:chExt cx="8373197" cy="3654240"/>
          </a:xfrm>
        </p:grpSpPr>
        <p:pic>
          <p:nvPicPr>
            <p:cNvPr id="5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494" y="3521401"/>
              <a:ext cx="3275068" cy="1400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2623" y="3521401"/>
              <a:ext cx="3275068" cy="1400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195299" y="3247504"/>
              <a:ext cx="412595" cy="41259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00178" y="3727698"/>
              <a:ext cx="412595" cy="41259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95299" y="4238422"/>
              <a:ext cx="412595" cy="41259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95298" y="4749146"/>
              <a:ext cx="412595" cy="41259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97922" y="2834909"/>
              <a:ext cx="412595" cy="41259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94393" y="4437062"/>
              <a:ext cx="412595" cy="41259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94395" y="3338784"/>
              <a:ext cx="412595" cy="41259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94394" y="3899273"/>
              <a:ext cx="412595" cy="41259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cxnSp>
          <p:nvCxnSpPr>
            <p:cNvPr id="15" name="Straight Arrow Connector 14"/>
            <p:cNvCxnSpPr>
              <a:stCxn id="10" idx="3"/>
              <a:endCxn id="14" idx="1"/>
            </p:cNvCxnSpPr>
            <p:nvPr/>
          </p:nvCxnSpPr>
          <p:spPr>
            <a:xfrm flipV="1">
              <a:off x="3607894" y="3041207"/>
              <a:ext cx="4890028" cy="412595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3"/>
              <a:endCxn id="16" idx="1"/>
            </p:cNvCxnSpPr>
            <p:nvPr/>
          </p:nvCxnSpPr>
          <p:spPr>
            <a:xfrm flipV="1">
              <a:off x="3607894" y="3545082"/>
              <a:ext cx="4886501" cy="899638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3" idx="3"/>
              <a:endCxn id="17" idx="1"/>
            </p:cNvCxnSpPr>
            <p:nvPr/>
          </p:nvCxnSpPr>
          <p:spPr>
            <a:xfrm flipV="1">
              <a:off x="3607893" y="4105571"/>
              <a:ext cx="4886501" cy="849873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1" idx="3"/>
            </p:cNvCxnSpPr>
            <p:nvPr/>
          </p:nvCxnSpPr>
          <p:spPr>
            <a:xfrm>
              <a:off x="3612773" y="3933996"/>
              <a:ext cx="1516789" cy="2053057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5" idx="1"/>
            </p:cNvCxnSpPr>
            <p:nvPr/>
          </p:nvCxnSpPr>
          <p:spPr>
            <a:xfrm flipV="1">
              <a:off x="6888161" y="4643360"/>
              <a:ext cx="1606232" cy="1302881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434" y="5987053"/>
              <a:ext cx="1174256" cy="50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033" y="5946241"/>
              <a:ext cx="1174256" cy="50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0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Flow coverage in 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00202"/>
            <a:ext cx="10768149" cy="4525963"/>
          </a:xfrm>
        </p:spPr>
        <p:txBody>
          <a:bodyPr/>
          <a:lstStyle/>
          <a:p>
            <a:r>
              <a:rPr lang="en-US" sz="3200" dirty="0" smtClean="0"/>
              <a:t>Flow coverage</a:t>
            </a:r>
          </a:p>
          <a:p>
            <a:pPr lvl="1"/>
            <a:r>
              <a:rPr lang="en-US" sz="2800" dirty="0" smtClean="0"/>
              <a:t>Traffic monitoring needs to cover all the flows</a:t>
            </a:r>
            <a:endParaRPr lang="en-US" sz="28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55677" y="4969237"/>
            <a:ext cx="2764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Transient loop/</a:t>
            </a:r>
            <a:r>
              <a:rPr lang="en-US" sz="2000" dirty="0" err="1"/>
              <a:t>blackhole</a:t>
            </a:r>
            <a:endParaRPr lang="en-US" sz="2000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1635314" y="3346633"/>
            <a:ext cx="3530279" cy="1181866"/>
            <a:chOff x="1391628" y="3461254"/>
            <a:chExt cx="2388860" cy="799742"/>
          </a:xfrm>
        </p:grpSpPr>
        <p:pic>
          <p:nvPicPr>
            <p:cNvPr id="10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318" y="4093562"/>
              <a:ext cx="391576" cy="167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071" y="4093563"/>
              <a:ext cx="391576" cy="167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071" y="3586059"/>
              <a:ext cx="391576" cy="167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318" y="3586059"/>
              <a:ext cx="391576" cy="167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Arrow Connector 12"/>
            <p:cNvCxnSpPr>
              <a:stCxn id="63" idx="0"/>
              <a:endCxn id="37" idx="2"/>
            </p:cNvCxnSpPr>
            <p:nvPr/>
          </p:nvCxnSpPr>
          <p:spPr>
            <a:xfrm flipV="1">
              <a:off x="2254859" y="3753492"/>
              <a:ext cx="0" cy="34007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37" idx="3"/>
              <a:endCxn id="40" idx="1"/>
            </p:cNvCxnSpPr>
            <p:nvPr/>
          </p:nvCxnSpPr>
          <p:spPr>
            <a:xfrm>
              <a:off x="2450647" y="3669776"/>
              <a:ext cx="22767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40" idx="2"/>
              <a:endCxn id="10" idx="0"/>
            </p:cNvCxnSpPr>
            <p:nvPr/>
          </p:nvCxnSpPr>
          <p:spPr>
            <a:xfrm>
              <a:off x="2874106" y="3753492"/>
              <a:ext cx="0" cy="34007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0" idx="1"/>
              <a:endCxn id="63" idx="3"/>
            </p:cNvCxnSpPr>
            <p:nvPr/>
          </p:nvCxnSpPr>
          <p:spPr>
            <a:xfrm flipH="1">
              <a:off x="2450647" y="4177279"/>
              <a:ext cx="227671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628" y="3584522"/>
              <a:ext cx="391576" cy="167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3445" y="3461254"/>
              <a:ext cx="417043" cy="417043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>
              <a:stCxn id="40" idx="3"/>
              <a:endCxn id="32" idx="1"/>
            </p:cNvCxnSpPr>
            <p:nvPr/>
          </p:nvCxnSpPr>
          <p:spPr>
            <a:xfrm>
              <a:off x="3069894" y="3669776"/>
              <a:ext cx="293551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49" idx="3"/>
              <a:endCxn id="37" idx="1"/>
            </p:cNvCxnSpPr>
            <p:nvPr/>
          </p:nvCxnSpPr>
          <p:spPr>
            <a:xfrm>
              <a:off x="1783204" y="3668239"/>
              <a:ext cx="275867" cy="15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476115" y="3584522"/>
              <a:ext cx="268083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783204" y="3584522"/>
              <a:ext cx="341772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7603221" y="4969237"/>
            <a:ext cx="3036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Fine-grained traffic analysis</a:t>
            </a:r>
          </a:p>
        </p:txBody>
      </p:sp>
      <p:graphicFrame>
        <p:nvGraphicFramePr>
          <p:cNvPr id="112" name="Chart 111"/>
          <p:cNvGraphicFramePr/>
          <p:nvPr>
            <p:extLst>
              <p:ext uri="{D42A27DB-BD31-4B8C-83A1-F6EECF244321}">
                <p14:modId xmlns:p14="http://schemas.microsoft.com/office/powerpoint/2010/main" val="809751319"/>
              </p:ext>
            </p:extLst>
          </p:nvPr>
        </p:nvGraphicFramePr>
        <p:xfrm>
          <a:off x="7463523" y="2865646"/>
          <a:ext cx="3126020" cy="208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343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9" grpId="0"/>
      <p:bldGraphic spid="11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</a:t>
            </a:r>
            <a:r>
              <a:rPr lang="en-US" dirty="0" smtClean="0"/>
              <a:t>1 solution: use flow filter to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Generalize to network</a:t>
            </a:r>
          </a:p>
          <a:p>
            <a:pPr lvl="1"/>
            <a:r>
              <a:rPr lang="en-US" dirty="0"/>
              <a:t>No need for routing info</a:t>
            </a:r>
          </a:p>
          <a:p>
            <a:pPr lvl="1"/>
            <a:r>
              <a:rPr lang="en-US" dirty="0"/>
              <a:t>Incremental deployment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94" y="4770626"/>
            <a:ext cx="3275068" cy="140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623" y="4770626"/>
            <a:ext cx="3275068" cy="140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54494" y="4199579"/>
            <a:ext cx="2834411" cy="4797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Flow filter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2623" y="4199579"/>
            <a:ext cx="2781860" cy="4797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Flow filter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4494" y="3604420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89599" y="5135804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708491" y="5135804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1699" y="5135803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3877419" y="5135803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0654" y="3493795"/>
            <a:ext cx="157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Decoded: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78722" y="5135803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9131646" y="5138604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930958" y="5135803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8531302" y="5135803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cxnSp>
        <p:nvCxnSpPr>
          <p:cNvPr id="20" name="Straight Arrow Connector 19"/>
          <p:cNvCxnSpPr>
            <a:stCxn id="9" idx="3"/>
            <a:endCxn id="8" idx="1"/>
          </p:cNvCxnSpPr>
          <p:nvPr/>
        </p:nvCxnSpPr>
        <p:spPr>
          <a:xfrm>
            <a:off x="2267089" y="3810718"/>
            <a:ext cx="4685534" cy="628744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52623" y="3628154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2529143" y="3619024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cxnSp>
        <p:nvCxnSpPr>
          <p:cNvPr id="25" name="Straight Arrow Connector 24"/>
          <p:cNvCxnSpPr>
            <a:stCxn id="24" idx="3"/>
            <a:endCxn id="8" idx="1"/>
          </p:cNvCxnSpPr>
          <p:nvPr/>
        </p:nvCxnSpPr>
        <p:spPr>
          <a:xfrm>
            <a:off x="2941738" y="3825322"/>
            <a:ext cx="4010885" cy="61414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627272" y="3628154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cxnSp>
        <p:nvCxnSpPr>
          <p:cNvPr id="29" name="Straight Arrow Connector 28"/>
          <p:cNvCxnSpPr>
            <a:stCxn id="28" idx="1"/>
            <a:endCxn id="7" idx="3"/>
          </p:cNvCxnSpPr>
          <p:nvPr/>
        </p:nvCxnSpPr>
        <p:spPr>
          <a:xfrm flipH="1">
            <a:off x="4688905" y="3834452"/>
            <a:ext cx="2938367" cy="60501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12465" y="3616032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3877419" y="3608334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cxnSp>
        <p:nvCxnSpPr>
          <p:cNvPr id="34" name="Straight Arrow Connector 33"/>
          <p:cNvCxnSpPr>
            <a:stCxn id="33" idx="3"/>
            <a:endCxn id="8" idx="1"/>
          </p:cNvCxnSpPr>
          <p:nvPr/>
        </p:nvCxnSpPr>
        <p:spPr>
          <a:xfrm>
            <a:off x="4290014" y="3814632"/>
            <a:ext cx="2662609" cy="62483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300899" y="3616031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976794" y="3628154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1747990" y="3071915"/>
            <a:ext cx="2153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S</a:t>
            </a:r>
            <a:r>
              <a:rPr lang="en-US" sz="2800" dirty="0" err="1" smtClean="0">
                <a:solidFill>
                  <a:srgbClr val="00B050"/>
                </a:solidFill>
              </a:rPr>
              <a:t>ingleDecode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33569" y="3047170"/>
            <a:ext cx="2153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S</a:t>
            </a:r>
            <a:r>
              <a:rPr lang="en-US" sz="2800" smtClean="0">
                <a:solidFill>
                  <a:srgbClr val="00B050"/>
                </a:solidFill>
              </a:rPr>
              <a:t>ingleDecode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73190" y="3088995"/>
            <a:ext cx="3601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Remove </a:t>
            </a:r>
            <a:r>
              <a:rPr lang="en-US" sz="2800" smtClean="0">
                <a:solidFill>
                  <a:srgbClr val="00B050"/>
                </a:solidFill>
              </a:rPr>
              <a:t>from the other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8" grpId="0" animBg="1"/>
      <p:bldP spid="32" grpId="0" animBg="1"/>
      <p:bldP spid="33" grpId="0" animBg="1"/>
      <p:bldP spid="39" grpId="1" animBg="1"/>
      <p:bldP spid="40" grpId="0" animBg="1"/>
      <p:bldP spid="41" grpId="0" build="allAtOnce"/>
      <p:bldP spid="41" grpId="1" build="allAtOnce"/>
      <p:bldP spid="41" grpId="2" build="allAtOnce"/>
      <p:bldP spid="42" grpId="0" build="allAtOnce"/>
      <p:bldP spid="42" grpId="1" build="allAtOnce"/>
      <p:bldP spid="43" grpId="0" build="allAtOnce"/>
      <p:bldP spid="43" grpId="1" build="allAtOnce"/>
      <p:bldP spid="43" grpId="2" build="allAtOnce"/>
      <p:bldP spid="43" grpId="3" build="allAtOnce"/>
      <p:bldP spid="43" grpId="4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counters are different across 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counter of a flow may be different across hops</a:t>
            </a:r>
          </a:p>
          <a:p>
            <a:pPr lvl="1"/>
            <a:r>
              <a:rPr lang="en-US" dirty="0"/>
              <a:t>Some packets may get lost</a:t>
            </a:r>
          </a:p>
          <a:p>
            <a:pPr lvl="1"/>
            <a:r>
              <a:rPr lang="en-US" dirty="0"/>
              <a:t>On-the-fly </a:t>
            </a:r>
            <a:r>
              <a:rPr lang="en-US" dirty="0" smtClean="0"/>
              <a:t>packets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94" y="4140698"/>
            <a:ext cx="3275068" cy="140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623" y="4140698"/>
            <a:ext cx="3275068" cy="140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33650" y="4337459"/>
            <a:ext cx="704850" cy="5034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92028" y="4337459"/>
            <a:ext cx="704850" cy="5034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4196878" y="4589172"/>
            <a:ext cx="3175472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67514" y="4337459"/>
            <a:ext cx="704850" cy="5034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>
            <a:stCxn id="7" idx="3"/>
            <a:endCxn id="14" idx="0"/>
          </p:cNvCxnSpPr>
          <p:nvPr/>
        </p:nvCxnSpPr>
        <p:spPr>
          <a:xfrm>
            <a:off x="3238500" y="4589172"/>
            <a:ext cx="1786460" cy="1256719"/>
          </a:xfrm>
          <a:prstGeom prst="curvedConnector2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672535" y="5845891"/>
            <a:ext cx="704850" cy="5034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76650" y="6033648"/>
            <a:ext cx="871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drop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 solution: solve linear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got full list of flows</a:t>
            </a:r>
          </a:p>
          <a:p>
            <a:r>
              <a:rPr lang="en-US" dirty="0" smtClean="0"/>
              <a:t>Combine with counting table</a:t>
            </a:r>
          </a:p>
          <a:p>
            <a:r>
              <a:rPr lang="en-US" dirty="0" smtClean="0"/>
              <a:t>Construct and solve a linear equation system for each switch</a:t>
            </a:r>
          </a:p>
          <a:p>
            <a:r>
              <a:rPr lang="en-US" dirty="0" smtClean="0"/>
              <a:t>Speed </a:t>
            </a:r>
            <a:r>
              <a:rPr lang="en-US" dirty="0"/>
              <a:t>up by using counter’s properties to stop solver </a:t>
            </a:r>
            <a:r>
              <a:rPr lang="en-US" dirty="0" smtClean="0"/>
              <a:t>earlier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74372" y="4097285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9021" y="4111889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2343" y="4108897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897297" y="4101199"/>
            <a:ext cx="412595" cy="412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084408"/>
              </p:ext>
            </p:extLst>
          </p:nvPr>
        </p:nvGraphicFramePr>
        <p:xfrm>
          <a:off x="3429967" y="4787162"/>
          <a:ext cx="665668" cy="15691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5668"/>
              </a:tblGrid>
              <a:tr h="418835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s-IS" sz="2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  <a:tr h="418835"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/>
                        <a:t>…</a:t>
                      </a:r>
                      <a:endParaRPr lang="en-US" sz="2400" dirty="0"/>
                    </a:p>
                  </a:txBody>
                  <a:tcPr marL="0" marR="0" marT="0" marB="0" anchor="ctr" anchorCtr="1"/>
                </a:tc>
              </a:tr>
              <a:tr h="418835"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/>
                        <a:t>…</a:t>
                      </a:r>
                      <a:endParaRPr lang="en-US" sz="2400" dirty="0"/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881287"/>
              </p:ext>
            </p:extLst>
          </p:nvPr>
        </p:nvGraphicFramePr>
        <p:xfrm>
          <a:off x="2047020" y="4787162"/>
          <a:ext cx="1382947" cy="156588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82947"/>
              </a:tblGrid>
              <a:tr h="4171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FlowXor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 marL="0" marR="0" marT="0" marB="0"/>
                </a:tc>
              </a:tr>
              <a:tr h="4171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FlowCount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4171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PktCount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5049078" y="4574650"/>
            <a:ext cx="2133600" cy="1439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表格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12746"/>
              </p:ext>
            </p:extLst>
          </p:nvPr>
        </p:nvGraphicFramePr>
        <p:xfrm>
          <a:off x="8136121" y="4197194"/>
          <a:ext cx="1697109" cy="1828800"/>
        </p:xfrm>
        <a:graphic>
          <a:graphicData uri="http://schemas.openxmlformats.org/drawingml/2006/table">
            <a:tbl>
              <a:tblPr bandRow="1">
                <a:tableStyleId>{912C8C85-51F0-491E-9774-3900AFEF0FD7}</a:tableStyleId>
              </a:tblPr>
              <a:tblGrid>
                <a:gridCol w="746319"/>
                <a:gridCol w="950790"/>
              </a:tblGrid>
              <a:tr h="2133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Flow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#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pkt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13335"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133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133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133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0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5566030" y="1577373"/>
            <a:ext cx="1524576" cy="4298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A</a:t>
            </a:r>
            <a:r>
              <a:rPr lang="en-US" altLang="zh-CN" sz="2800" dirty="0" smtClean="0"/>
              <a:t>nalyze</a:t>
            </a:r>
            <a:endParaRPr lang="en-US" sz="2800" dirty="0"/>
          </a:p>
        </p:txBody>
      </p:sp>
      <p:sp>
        <p:nvSpPr>
          <p:cNvPr id="39" name="Right Arrow 38"/>
          <p:cNvSpPr/>
          <p:nvPr/>
        </p:nvSpPr>
        <p:spPr>
          <a:xfrm rot="16200000">
            <a:off x="6194533" y="2002786"/>
            <a:ext cx="302396" cy="42360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550231" y="1960724"/>
            <a:ext cx="2606409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Flow&amp;counter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FlowRadar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23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25912" y="3747103"/>
            <a:ext cx="964580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46" y="4539633"/>
            <a:ext cx="1302160" cy="8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14" y="4533514"/>
            <a:ext cx="1302160" cy="8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482" y="4534010"/>
            <a:ext cx="1302160" cy="8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endCxn id="9" idx="2"/>
          </p:cNvCxnSpPr>
          <p:nvPr/>
        </p:nvCxnSpPr>
        <p:spPr>
          <a:xfrm flipV="1">
            <a:off x="6328318" y="3502532"/>
            <a:ext cx="44604" cy="110417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1756956"/>
            <a:ext cx="1657048" cy="582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Collector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4642535"/>
            <a:ext cx="1606902" cy="582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Network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382487" y="2419950"/>
            <a:ext cx="9862456" cy="10825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1511607" y="2509873"/>
            <a:ext cx="3197366" cy="917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smtClean="0"/>
              <a:t>Stage1.SingleDecode</a:t>
            </a:r>
            <a:endParaRPr lang="en-US" sz="2800" dirty="0"/>
          </a:p>
        </p:txBody>
      </p:sp>
      <p:sp>
        <p:nvSpPr>
          <p:cNvPr id="33" name="Right Arrow 32"/>
          <p:cNvSpPr/>
          <p:nvPr/>
        </p:nvSpPr>
        <p:spPr>
          <a:xfrm>
            <a:off x="4816956" y="2777938"/>
            <a:ext cx="299480" cy="35327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224419" y="2539947"/>
            <a:ext cx="5889895" cy="8706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 smtClean="0"/>
              <a:t>Stage2. Network-wide Decode</a:t>
            </a:r>
            <a:endParaRPr lang="en-US" sz="2800" dirty="0"/>
          </a:p>
        </p:txBody>
      </p:sp>
      <p:sp>
        <p:nvSpPr>
          <p:cNvPr id="25" name="Rounded Rectangle 24"/>
          <p:cNvSpPr/>
          <p:nvPr/>
        </p:nvSpPr>
        <p:spPr>
          <a:xfrm>
            <a:off x="5501454" y="2564867"/>
            <a:ext cx="1880690" cy="803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 smtClean="0"/>
              <a:t>Stage2.1 </a:t>
            </a:r>
            <a:r>
              <a:rPr lang="en-US" altLang="zh-CN" sz="2800" dirty="0" err="1" smtClean="0"/>
              <a:t>FlowDecode</a:t>
            </a:r>
            <a:endParaRPr lang="en-US" sz="2800" dirty="0"/>
          </a:p>
        </p:txBody>
      </p:sp>
      <p:sp>
        <p:nvSpPr>
          <p:cNvPr id="26" name="Rounded Rectangle 25"/>
          <p:cNvSpPr/>
          <p:nvPr/>
        </p:nvSpPr>
        <p:spPr>
          <a:xfrm>
            <a:off x="8621743" y="2549791"/>
            <a:ext cx="2380323" cy="8607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 smtClean="0"/>
              <a:t>Stage2.2 </a:t>
            </a:r>
            <a:r>
              <a:rPr lang="en-US" altLang="zh-CN" sz="2800" dirty="0" err="1" smtClean="0"/>
              <a:t>CounterDecode</a:t>
            </a:r>
            <a:endParaRPr lang="en-US" sz="2800" dirty="0"/>
          </a:p>
        </p:txBody>
      </p:sp>
      <p:cxnSp>
        <p:nvCxnSpPr>
          <p:cNvPr id="27" name="Straight Arrow Connector 13"/>
          <p:cNvCxnSpPr/>
          <p:nvPr/>
        </p:nvCxnSpPr>
        <p:spPr>
          <a:xfrm flipV="1">
            <a:off x="3970426" y="3522279"/>
            <a:ext cx="2177321" cy="101735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13"/>
          <p:cNvCxnSpPr/>
          <p:nvPr/>
        </p:nvCxnSpPr>
        <p:spPr>
          <a:xfrm flipH="1" flipV="1">
            <a:off x="6686074" y="3522279"/>
            <a:ext cx="1413488" cy="101123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26729" y="3867636"/>
            <a:ext cx="233535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/>
              <a:t>Periodic report</a:t>
            </a:r>
            <a:endParaRPr lang="en-US" sz="2800" b="1" dirty="0"/>
          </a:p>
        </p:txBody>
      </p:sp>
      <p:sp>
        <p:nvSpPr>
          <p:cNvPr id="29" name="Rounded Rectangle 30"/>
          <p:cNvSpPr/>
          <p:nvPr/>
        </p:nvSpPr>
        <p:spPr>
          <a:xfrm>
            <a:off x="2968034" y="5001123"/>
            <a:ext cx="2004783" cy="931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Encoded </a:t>
            </a:r>
            <a:r>
              <a:rPr lang="en-US" sz="3200" b="1" dirty="0" err="1" smtClean="0"/>
              <a:t>flowset</a:t>
            </a:r>
            <a:endParaRPr lang="en-US" sz="3200" b="1" dirty="0"/>
          </a:p>
        </p:txBody>
      </p:sp>
      <p:sp>
        <p:nvSpPr>
          <p:cNvPr id="30" name="Rounded Rectangle 30"/>
          <p:cNvSpPr/>
          <p:nvPr/>
        </p:nvSpPr>
        <p:spPr>
          <a:xfrm>
            <a:off x="5213555" y="4994420"/>
            <a:ext cx="2004783" cy="931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Encoded </a:t>
            </a:r>
            <a:r>
              <a:rPr lang="en-US" sz="3200" b="1" dirty="0" err="1" smtClean="0"/>
              <a:t>flowset</a:t>
            </a:r>
            <a:endParaRPr lang="en-US" sz="3200" b="1" dirty="0"/>
          </a:p>
        </p:txBody>
      </p:sp>
      <p:sp>
        <p:nvSpPr>
          <p:cNvPr id="35" name="Rounded Rectangle 30"/>
          <p:cNvSpPr/>
          <p:nvPr/>
        </p:nvSpPr>
        <p:spPr>
          <a:xfrm>
            <a:off x="7388697" y="5000532"/>
            <a:ext cx="2004783" cy="931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Encoded </a:t>
            </a:r>
            <a:r>
              <a:rPr lang="en-US" sz="3200" b="1" dirty="0" err="1" smtClean="0"/>
              <a:t>flowset</a:t>
            </a:r>
            <a:endParaRPr lang="en-US" sz="3200" b="1" dirty="0"/>
          </a:p>
        </p:txBody>
      </p:sp>
      <p:sp>
        <p:nvSpPr>
          <p:cNvPr id="31" name="Right Arrow 30"/>
          <p:cNvSpPr/>
          <p:nvPr/>
        </p:nvSpPr>
        <p:spPr>
          <a:xfrm>
            <a:off x="7537056" y="2603942"/>
            <a:ext cx="972439" cy="691676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53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5" grpId="0" animBg="1"/>
      <p:bldP spid="26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5566030" y="1577373"/>
            <a:ext cx="1524576" cy="4298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A</a:t>
            </a:r>
            <a:r>
              <a:rPr lang="en-US" altLang="zh-CN" sz="2800" dirty="0" smtClean="0"/>
              <a:t>nalyze</a:t>
            </a:r>
            <a:endParaRPr lang="en-US" sz="2800" dirty="0"/>
          </a:p>
        </p:txBody>
      </p:sp>
      <p:sp>
        <p:nvSpPr>
          <p:cNvPr id="39" name="Right Arrow 38"/>
          <p:cNvSpPr/>
          <p:nvPr/>
        </p:nvSpPr>
        <p:spPr>
          <a:xfrm rot="16200000">
            <a:off x="6194533" y="2002786"/>
            <a:ext cx="302396" cy="42360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550231" y="1960724"/>
            <a:ext cx="2606409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Flow&amp;counter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valuations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24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25912" y="3747103"/>
            <a:ext cx="964580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46" y="4539633"/>
            <a:ext cx="1302160" cy="8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14" y="4533514"/>
            <a:ext cx="1302160" cy="8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482" y="4534010"/>
            <a:ext cx="1302160" cy="8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endCxn id="9" idx="2"/>
          </p:cNvCxnSpPr>
          <p:nvPr/>
        </p:nvCxnSpPr>
        <p:spPr>
          <a:xfrm flipV="1">
            <a:off x="6328318" y="3502532"/>
            <a:ext cx="44604" cy="110417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1756956"/>
            <a:ext cx="1657048" cy="582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Collector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4642535"/>
            <a:ext cx="1606902" cy="582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Network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382487" y="2419950"/>
            <a:ext cx="9862456" cy="10825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1511607" y="2509873"/>
            <a:ext cx="3197366" cy="917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smtClean="0"/>
              <a:t>Stage1.SingleDecode</a:t>
            </a:r>
            <a:endParaRPr lang="en-US" sz="2800" dirty="0"/>
          </a:p>
        </p:txBody>
      </p:sp>
      <p:sp>
        <p:nvSpPr>
          <p:cNvPr id="33" name="Right Arrow 32"/>
          <p:cNvSpPr/>
          <p:nvPr/>
        </p:nvSpPr>
        <p:spPr>
          <a:xfrm>
            <a:off x="4816956" y="2777938"/>
            <a:ext cx="299480" cy="35327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501454" y="2564867"/>
            <a:ext cx="1880690" cy="803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 smtClean="0"/>
              <a:t>Stage2.1 </a:t>
            </a:r>
            <a:r>
              <a:rPr lang="en-US" altLang="zh-CN" sz="2800" dirty="0" err="1" smtClean="0"/>
              <a:t>FlowDecode</a:t>
            </a:r>
            <a:endParaRPr lang="en-US" sz="2800" dirty="0"/>
          </a:p>
        </p:txBody>
      </p:sp>
      <p:sp>
        <p:nvSpPr>
          <p:cNvPr id="26" name="Rounded Rectangle 25"/>
          <p:cNvSpPr/>
          <p:nvPr/>
        </p:nvSpPr>
        <p:spPr>
          <a:xfrm>
            <a:off x="8621743" y="2549791"/>
            <a:ext cx="2380323" cy="8607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 smtClean="0"/>
              <a:t>Stage2.2 </a:t>
            </a:r>
            <a:r>
              <a:rPr lang="en-US" altLang="zh-CN" sz="2800" dirty="0" err="1" smtClean="0"/>
              <a:t>CounterDecode</a:t>
            </a:r>
            <a:endParaRPr lang="en-US" sz="2800" dirty="0"/>
          </a:p>
        </p:txBody>
      </p:sp>
      <p:cxnSp>
        <p:nvCxnSpPr>
          <p:cNvPr id="27" name="Straight Arrow Connector 13"/>
          <p:cNvCxnSpPr/>
          <p:nvPr/>
        </p:nvCxnSpPr>
        <p:spPr>
          <a:xfrm flipV="1">
            <a:off x="3970426" y="3522279"/>
            <a:ext cx="2177321" cy="101735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13"/>
          <p:cNvCxnSpPr/>
          <p:nvPr/>
        </p:nvCxnSpPr>
        <p:spPr>
          <a:xfrm flipH="1" flipV="1">
            <a:off x="6686074" y="3522279"/>
            <a:ext cx="1413488" cy="101123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26729" y="3867636"/>
            <a:ext cx="233535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/>
              <a:t>Periodic report</a:t>
            </a:r>
            <a:endParaRPr lang="en-US" sz="2800" b="1" dirty="0"/>
          </a:p>
        </p:txBody>
      </p:sp>
      <p:sp>
        <p:nvSpPr>
          <p:cNvPr id="29" name="Rounded Rectangle 30"/>
          <p:cNvSpPr/>
          <p:nvPr/>
        </p:nvSpPr>
        <p:spPr>
          <a:xfrm>
            <a:off x="2968034" y="5001123"/>
            <a:ext cx="2004783" cy="931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Encoded </a:t>
            </a:r>
            <a:r>
              <a:rPr lang="en-US" sz="3200" b="1" dirty="0" err="1" smtClean="0"/>
              <a:t>flowset</a:t>
            </a:r>
            <a:endParaRPr lang="en-US" sz="3200" b="1" dirty="0"/>
          </a:p>
        </p:txBody>
      </p:sp>
      <p:sp>
        <p:nvSpPr>
          <p:cNvPr id="30" name="Rounded Rectangle 30"/>
          <p:cNvSpPr/>
          <p:nvPr/>
        </p:nvSpPr>
        <p:spPr>
          <a:xfrm>
            <a:off x="5213555" y="4994420"/>
            <a:ext cx="2004783" cy="931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Encoded </a:t>
            </a:r>
            <a:r>
              <a:rPr lang="en-US" sz="3200" b="1" dirty="0" err="1" smtClean="0"/>
              <a:t>flowset</a:t>
            </a:r>
            <a:endParaRPr lang="en-US" sz="3200" b="1" dirty="0"/>
          </a:p>
        </p:txBody>
      </p:sp>
      <p:sp>
        <p:nvSpPr>
          <p:cNvPr id="35" name="Rounded Rectangle 30"/>
          <p:cNvSpPr/>
          <p:nvPr/>
        </p:nvSpPr>
        <p:spPr>
          <a:xfrm>
            <a:off x="7388697" y="5000532"/>
            <a:ext cx="2004783" cy="931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Encoded </a:t>
            </a:r>
            <a:r>
              <a:rPr lang="en-US" sz="3200" b="1" dirty="0" err="1" smtClean="0"/>
              <a:t>flowset</a:t>
            </a:r>
            <a:endParaRPr lang="en-US" sz="3200" b="1" dirty="0"/>
          </a:p>
        </p:txBody>
      </p:sp>
      <p:sp>
        <p:nvSpPr>
          <p:cNvPr id="31" name="Right Arrow 30"/>
          <p:cNvSpPr/>
          <p:nvPr/>
        </p:nvSpPr>
        <p:spPr>
          <a:xfrm>
            <a:off x="7537056" y="2603942"/>
            <a:ext cx="972439" cy="691676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2737890" y="4910607"/>
            <a:ext cx="2378546" cy="112211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659540" y="3558043"/>
            <a:ext cx="3131909" cy="112211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255426" y="2359723"/>
            <a:ext cx="10155523" cy="112211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69257" y="5504704"/>
            <a:ext cx="290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Memory efficiency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39872" y="3828242"/>
            <a:ext cx="269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Bandwidth usage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39872" y="1236951"/>
            <a:ext cx="5958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SingleDecode</a:t>
            </a:r>
            <a:r>
              <a:rPr lang="en-US" sz="2800" dirty="0">
                <a:solidFill>
                  <a:srgbClr val="FF0000"/>
                </a:solidFill>
              </a:rPr>
              <a:t> vs. Network-wide Decode</a:t>
            </a:r>
          </a:p>
        </p:txBody>
      </p:sp>
    </p:spTree>
    <p:extLst>
      <p:ext uri="{BB962C8B-B14F-4D97-AF65-F5344CB8AC3E}">
        <p14:creationId xmlns:p14="http://schemas.microsoft.com/office/powerpoint/2010/main" val="198044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  <p:bldP spid="3" grpId="0"/>
      <p:bldP spid="41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1220450" cy="4525963"/>
          </a:xfrm>
        </p:spPr>
        <p:txBody>
          <a:bodyPr/>
          <a:lstStyle/>
          <a:p>
            <a:r>
              <a:rPr lang="en-US" dirty="0"/>
              <a:t>Simulation of k=8 </a:t>
            </a:r>
            <a:r>
              <a:rPr lang="en-US" dirty="0" err="1"/>
              <a:t>FatTree</a:t>
            </a:r>
            <a:r>
              <a:rPr lang="en-US" dirty="0"/>
              <a:t> (80 switches, 128 hosts</a:t>
            </a:r>
            <a:r>
              <a:rPr lang="en-US" dirty="0" smtClean="0"/>
              <a:t>) in ns3</a:t>
            </a:r>
          </a:p>
          <a:p>
            <a:r>
              <a:rPr lang="en-US" dirty="0" err="1" smtClean="0"/>
              <a:t>Config</a:t>
            </a:r>
            <a:r>
              <a:rPr lang="en-US" dirty="0" smtClean="0"/>
              <a:t> the memory base on </a:t>
            </a:r>
            <a:r>
              <a:rPr lang="en-US" dirty="0" err="1" smtClean="0"/>
              <a:t>avg</a:t>
            </a:r>
            <a:r>
              <a:rPr lang="en-US" dirty="0" smtClean="0"/>
              <a:t>(#flow), </a:t>
            </a:r>
          </a:p>
          <a:p>
            <a:pPr lvl="1"/>
            <a:r>
              <a:rPr lang="en-US" dirty="0" smtClean="0"/>
              <a:t>when burst of flows happens, use network-wide decode</a:t>
            </a:r>
          </a:p>
          <a:p>
            <a:r>
              <a:rPr lang="en-US" dirty="0" smtClean="0"/>
              <a:t>The worst case is all switches are pushed to max(#flow) </a:t>
            </a:r>
            <a:endParaRPr lang="en-US" dirty="0"/>
          </a:p>
          <a:p>
            <a:pPr lvl="1"/>
            <a:r>
              <a:rPr lang="en-US" dirty="0" smtClean="0"/>
              <a:t>Traffic: each </a:t>
            </a:r>
            <a:r>
              <a:rPr lang="en-US" dirty="0"/>
              <a:t>switch has same number of flows, and thus same memory </a:t>
            </a:r>
          </a:p>
          <a:p>
            <a:r>
              <a:rPr lang="en-US" dirty="0" smtClean="0"/>
              <a:t>Each switch reports the </a:t>
            </a:r>
            <a:r>
              <a:rPr lang="en-US" dirty="0" err="1" smtClean="0"/>
              <a:t>flowset</a:t>
            </a:r>
            <a:r>
              <a:rPr lang="en-US" dirty="0" smtClean="0"/>
              <a:t> every 10 </a:t>
            </a:r>
            <a:r>
              <a:rPr lang="en-US" dirty="0" err="1" smtClean="0"/>
              <a:t>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012" y="1292917"/>
            <a:ext cx="7503043" cy="4501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26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197" y="4734081"/>
            <a:ext cx="2071144" cy="27615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264197" y="1468352"/>
            <a:ext cx="6198780" cy="3403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011" y="1292915"/>
            <a:ext cx="7503043" cy="4501825"/>
          </a:xfrm>
          <a:prstGeom prst="rect">
            <a:avLst/>
          </a:prstGeom>
        </p:spPr>
      </p:pic>
      <p:sp>
        <p:nvSpPr>
          <p:cNvPr id="42" name="Rounded Rectangular Callout 41"/>
          <p:cNvSpPr/>
          <p:nvPr/>
        </p:nvSpPr>
        <p:spPr>
          <a:xfrm>
            <a:off x="63985" y="2214858"/>
            <a:ext cx="2183026" cy="1214141"/>
          </a:xfrm>
          <a:prstGeom prst="wedgeRoundRectCallout">
            <a:avLst>
              <a:gd name="adj1" fmla="val 146154"/>
              <a:gd name="adj2" fmla="val -593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#cell=#flow</a:t>
            </a:r>
          </a:p>
          <a:p>
            <a:pPr algn="ctr"/>
            <a:r>
              <a:rPr lang="en-US" sz="2800" dirty="0" smtClean="0"/>
              <a:t>(Impractical)</a:t>
            </a:r>
            <a:endParaRPr lang="en-US" sz="2800" dirty="0"/>
          </a:p>
        </p:txBody>
      </p:sp>
      <p:sp>
        <p:nvSpPr>
          <p:cNvPr id="44" name="Rounded Rectangular Callout 43"/>
          <p:cNvSpPr/>
          <p:nvPr/>
        </p:nvSpPr>
        <p:spPr>
          <a:xfrm>
            <a:off x="4227765" y="2776630"/>
            <a:ext cx="3490142" cy="944706"/>
          </a:xfrm>
          <a:prstGeom prst="wedgeRoundRectCallout">
            <a:avLst>
              <a:gd name="adj1" fmla="val 38447"/>
              <a:gd name="adj2" fmla="val 1275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 smtClean="0"/>
              <a:t>FlowRadar</a:t>
            </a:r>
            <a:r>
              <a:rPr lang="en-US" sz="2800" dirty="0" smtClean="0"/>
              <a:t>: 2.36MB</a:t>
            </a:r>
            <a:endParaRPr lang="en-US" sz="2800" dirty="0"/>
          </a:p>
        </p:txBody>
      </p:sp>
      <p:sp>
        <p:nvSpPr>
          <p:cNvPr id="12" name="Rounded Rectangular Callout 43"/>
          <p:cNvSpPr/>
          <p:nvPr/>
        </p:nvSpPr>
        <p:spPr>
          <a:xfrm>
            <a:off x="8737600" y="385571"/>
            <a:ext cx="3107558" cy="944706"/>
          </a:xfrm>
          <a:prstGeom prst="wedgeRoundRectCallout">
            <a:avLst>
              <a:gd name="adj1" fmla="val -27844"/>
              <a:gd name="adj2" fmla="val 1175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 smtClean="0"/>
              <a:t>FlowRadar</a:t>
            </a:r>
            <a:r>
              <a:rPr lang="en-US" sz="2800" dirty="0" smtClean="0"/>
              <a:t>: 24.8MB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47878" y="6084066"/>
            <a:ext cx="149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Log scale</a:t>
            </a:r>
            <a:endParaRPr lang="en-US" sz="2800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6049871" y="2835666"/>
            <a:ext cx="561612" cy="626460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6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2" grpId="0" animBg="1"/>
      <p:bldP spid="44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Bandwidth usage</a:t>
            </a:r>
          </a:p>
          <a:p>
            <a:pPr lvl="1"/>
            <a:r>
              <a:rPr lang="en-US" dirty="0"/>
              <a:t>Only 0.52% </a:t>
            </a:r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smtClean="0"/>
              <a:t>topology and traffic of Facebook </a:t>
            </a:r>
            <a:r>
              <a:rPr lang="en-US" dirty="0"/>
              <a:t>data </a:t>
            </a:r>
            <a:r>
              <a:rPr lang="en-US" dirty="0" smtClean="0"/>
              <a:t>centers (sigcomm’15</a:t>
            </a:r>
            <a:r>
              <a:rPr lang="en-US" dirty="0"/>
              <a:t>)</a:t>
            </a:r>
          </a:p>
          <a:p>
            <a:r>
              <a:rPr lang="en-US" dirty="0" err="1"/>
              <a:t>NetDecode</a:t>
            </a:r>
            <a:r>
              <a:rPr lang="en-US" dirty="0"/>
              <a:t> improvement over </a:t>
            </a:r>
            <a:r>
              <a:rPr lang="en-US" dirty="0" err="1"/>
              <a:t>SingleDecode</a:t>
            </a:r>
            <a:endParaRPr lang="en-US" dirty="0"/>
          </a:p>
          <a:p>
            <a:pPr lvl="1"/>
            <a:r>
              <a:rPr lang="en-US" dirty="0" err="1"/>
              <a:t>SingleDecode</a:t>
            </a:r>
            <a:r>
              <a:rPr lang="en-US" dirty="0"/>
              <a:t> 100K flow, which takes 10ms</a:t>
            </a:r>
          </a:p>
          <a:p>
            <a:pPr lvl="1"/>
            <a:r>
              <a:rPr lang="en-US" dirty="0" err="1"/>
              <a:t>NetDecode</a:t>
            </a:r>
            <a:r>
              <a:rPr lang="en-US" dirty="0"/>
              <a:t> 26.8% more flows with the same memory,</a:t>
            </a:r>
          </a:p>
          <a:p>
            <a:pPr marL="457200" lvl="1" indent="0">
              <a:buNone/>
            </a:pPr>
            <a:r>
              <a:rPr lang="en-US" dirty="0"/>
              <a:t>    which takes around 3 sec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5566030" y="1577373"/>
            <a:ext cx="1524576" cy="4298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A</a:t>
            </a:r>
            <a:r>
              <a:rPr lang="en-US" altLang="zh-CN" sz="2800" dirty="0" smtClean="0"/>
              <a:t>nalyze</a:t>
            </a:r>
            <a:endParaRPr lang="en-US" sz="2800" dirty="0"/>
          </a:p>
        </p:txBody>
      </p:sp>
      <p:sp>
        <p:nvSpPr>
          <p:cNvPr id="39" name="Right Arrow 38"/>
          <p:cNvSpPr/>
          <p:nvPr/>
        </p:nvSpPr>
        <p:spPr>
          <a:xfrm rot="16200000">
            <a:off x="6194533" y="2002786"/>
            <a:ext cx="302396" cy="42360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486817" y="1948017"/>
            <a:ext cx="2606409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Flow&amp;counter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FlowRadar</a:t>
            </a:r>
            <a:r>
              <a:rPr lang="en-US" dirty="0" smtClean="0"/>
              <a:t> analyzer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28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25912" y="3747103"/>
            <a:ext cx="964580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46" y="4539633"/>
            <a:ext cx="1302160" cy="8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14" y="4533514"/>
            <a:ext cx="1302160" cy="8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482" y="4534010"/>
            <a:ext cx="1302160" cy="8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endCxn id="9" idx="2"/>
          </p:cNvCxnSpPr>
          <p:nvPr/>
        </p:nvCxnSpPr>
        <p:spPr>
          <a:xfrm flipV="1">
            <a:off x="6328318" y="3502532"/>
            <a:ext cx="44604" cy="110417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2320480"/>
            <a:ext cx="1657048" cy="582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Collector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4642535"/>
            <a:ext cx="1606902" cy="582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Network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241395" y="2419950"/>
            <a:ext cx="8263053" cy="10825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2368665" y="2509873"/>
            <a:ext cx="3197366" cy="917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smtClean="0"/>
              <a:t>Stage1.SingleDecode</a:t>
            </a:r>
            <a:endParaRPr lang="en-US" sz="2800" dirty="0"/>
          </a:p>
        </p:txBody>
      </p:sp>
      <p:sp>
        <p:nvSpPr>
          <p:cNvPr id="33" name="Right Arrow 32"/>
          <p:cNvSpPr/>
          <p:nvPr/>
        </p:nvSpPr>
        <p:spPr>
          <a:xfrm>
            <a:off x="5624358" y="2777938"/>
            <a:ext cx="299480" cy="35327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946139" y="2539947"/>
            <a:ext cx="4469101" cy="8706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smtClean="0"/>
              <a:t>Stage2. </a:t>
            </a:r>
            <a:r>
              <a:rPr lang="en-US" altLang="zh-CN" sz="2800" dirty="0" smtClean="0"/>
              <a:t>Network-wide Decode</a:t>
            </a:r>
            <a:endParaRPr lang="en-US" sz="2800" dirty="0"/>
          </a:p>
        </p:txBody>
      </p:sp>
      <p:cxnSp>
        <p:nvCxnSpPr>
          <p:cNvPr id="25" name="Straight Arrow Connector 13"/>
          <p:cNvCxnSpPr/>
          <p:nvPr/>
        </p:nvCxnSpPr>
        <p:spPr>
          <a:xfrm flipV="1">
            <a:off x="3970426" y="3522279"/>
            <a:ext cx="2177321" cy="101735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13"/>
          <p:cNvCxnSpPr/>
          <p:nvPr/>
        </p:nvCxnSpPr>
        <p:spPr>
          <a:xfrm flipH="1" flipV="1">
            <a:off x="6686074" y="3522279"/>
            <a:ext cx="1413488" cy="101123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矩形 7"/>
          <p:cNvSpPr/>
          <p:nvPr/>
        </p:nvSpPr>
        <p:spPr>
          <a:xfrm>
            <a:off x="5213555" y="1270860"/>
            <a:ext cx="2234928" cy="9336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26729" y="3867636"/>
            <a:ext cx="233535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/>
              <a:t>Periodic report</a:t>
            </a:r>
            <a:endParaRPr lang="en-US" sz="2800" b="1" dirty="0"/>
          </a:p>
        </p:txBody>
      </p:sp>
      <p:sp>
        <p:nvSpPr>
          <p:cNvPr id="27" name="Rounded Rectangle 30"/>
          <p:cNvSpPr/>
          <p:nvPr/>
        </p:nvSpPr>
        <p:spPr>
          <a:xfrm>
            <a:off x="2968034" y="4995638"/>
            <a:ext cx="2004783" cy="931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Encoded </a:t>
            </a:r>
            <a:r>
              <a:rPr lang="en-US" sz="3200" b="1" dirty="0" err="1" smtClean="0"/>
              <a:t>flowset</a:t>
            </a:r>
            <a:endParaRPr lang="en-US" sz="3200" b="1" dirty="0"/>
          </a:p>
        </p:txBody>
      </p:sp>
      <p:sp>
        <p:nvSpPr>
          <p:cNvPr id="28" name="Rounded Rectangle 30"/>
          <p:cNvSpPr/>
          <p:nvPr/>
        </p:nvSpPr>
        <p:spPr>
          <a:xfrm>
            <a:off x="5213555" y="4988935"/>
            <a:ext cx="2004783" cy="931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Encoded </a:t>
            </a:r>
            <a:r>
              <a:rPr lang="en-US" sz="3200" b="1" dirty="0" err="1" smtClean="0"/>
              <a:t>flowset</a:t>
            </a:r>
            <a:endParaRPr lang="en-US" sz="3200" b="1" dirty="0"/>
          </a:p>
        </p:txBody>
      </p:sp>
      <p:sp>
        <p:nvSpPr>
          <p:cNvPr id="29" name="Rounded Rectangle 30"/>
          <p:cNvSpPr/>
          <p:nvPr/>
        </p:nvSpPr>
        <p:spPr>
          <a:xfrm>
            <a:off x="7388697" y="4995047"/>
            <a:ext cx="2004783" cy="931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Encoded </a:t>
            </a:r>
            <a:r>
              <a:rPr lang="en-US" sz="3200" b="1" dirty="0" err="1" smtClean="0"/>
              <a:t>flowset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0908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Flow coverage</a:t>
            </a:r>
          </a:p>
          <a:p>
            <a:pPr lvl="1"/>
            <a:r>
              <a:rPr lang="en-US" sz="2800" dirty="0"/>
              <a:t>Transient loop/</a:t>
            </a:r>
            <a:r>
              <a:rPr lang="en-US" sz="2800" dirty="0" err="1"/>
              <a:t>blackhole</a:t>
            </a:r>
            <a:endParaRPr lang="en-US" sz="2800" dirty="0"/>
          </a:p>
          <a:p>
            <a:pPr lvl="1"/>
            <a:r>
              <a:rPr lang="en-US" sz="2800" dirty="0"/>
              <a:t>Error in match-action table</a:t>
            </a:r>
          </a:p>
          <a:p>
            <a:pPr lvl="1"/>
            <a:r>
              <a:rPr lang="en-US" sz="2800" dirty="0"/>
              <a:t>Fine-grained traffic </a:t>
            </a:r>
            <a:r>
              <a:rPr lang="en-US" sz="2800" dirty="0" smtClean="0"/>
              <a:t>analysis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994400" cy="4525963"/>
          </a:xfrm>
        </p:spPr>
        <p:txBody>
          <a:bodyPr/>
          <a:lstStyle/>
          <a:p>
            <a:r>
              <a:rPr lang="en-US" sz="3200" dirty="0"/>
              <a:t>Temporal coverage</a:t>
            </a:r>
          </a:p>
          <a:p>
            <a:pPr lvl="1"/>
            <a:r>
              <a:rPr lang="en-US" sz="2800" b="1" dirty="0" smtClean="0"/>
              <a:t>Short time-scale per-flow </a:t>
            </a:r>
            <a:r>
              <a:rPr lang="en-US" sz="2800" b="1" dirty="0"/>
              <a:t>loss </a:t>
            </a:r>
            <a:r>
              <a:rPr lang="en-US" sz="2800" b="1" dirty="0" smtClean="0"/>
              <a:t>rate</a:t>
            </a:r>
            <a:endParaRPr lang="en-US" sz="2800" b="1" dirty="0"/>
          </a:p>
          <a:p>
            <a:pPr lvl="1"/>
            <a:r>
              <a:rPr lang="en-US" sz="2800" dirty="0"/>
              <a:t>ECMP load imbalance</a:t>
            </a:r>
          </a:p>
          <a:p>
            <a:pPr lvl="1"/>
            <a:r>
              <a:rPr lang="en-US" sz="2800" dirty="0"/>
              <a:t>Timely attack </a:t>
            </a:r>
            <a:r>
              <a:rPr lang="en-US" sz="2800" dirty="0" smtClean="0"/>
              <a:t>detection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Temporal coverage in data centers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599" y="1600202"/>
            <a:ext cx="10715897" cy="4525963"/>
          </a:xfrm>
        </p:spPr>
        <p:txBody>
          <a:bodyPr/>
          <a:lstStyle/>
          <a:p>
            <a:r>
              <a:rPr lang="en-US" sz="3200" dirty="0" smtClean="0"/>
              <a:t>Temporal coverage</a:t>
            </a:r>
          </a:p>
          <a:p>
            <a:pPr lvl="1"/>
            <a:r>
              <a:rPr lang="en-US" sz="2800" dirty="0" smtClean="0"/>
              <a:t>Traffic monitoring needs millisecond-level flow information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81" name="Chart 80"/>
          <p:cNvGraphicFramePr/>
          <p:nvPr>
            <p:extLst>
              <p:ext uri="{D42A27DB-BD31-4B8C-83A1-F6EECF244321}">
                <p14:modId xmlns:p14="http://schemas.microsoft.com/office/powerpoint/2010/main" val="2775048218"/>
              </p:ext>
            </p:extLst>
          </p:nvPr>
        </p:nvGraphicFramePr>
        <p:xfrm>
          <a:off x="2539066" y="3243123"/>
          <a:ext cx="2682245" cy="178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" name="Rectangle 81"/>
          <p:cNvSpPr/>
          <p:nvPr/>
        </p:nvSpPr>
        <p:spPr>
          <a:xfrm>
            <a:off x="1949428" y="5079456"/>
            <a:ext cx="3909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Short-time scale Loss rate</a:t>
            </a:r>
            <a:endParaRPr lang="en-US" sz="2800" dirty="0"/>
          </a:p>
        </p:txBody>
      </p:sp>
      <p:sp>
        <p:nvSpPr>
          <p:cNvPr id="107" name="Rectangle 106"/>
          <p:cNvSpPr/>
          <p:nvPr/>
        </p:nvSpPr>
        <p:spPr>
          <a:xfrm>
            <a:off x="6608279" y="5079456"/>
            <a:ext cx="3592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Timely attack detection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579" y="3796465"/>
            <a:ext cx="616310" cy="616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048" y="3703748"/>
            <a:ext cx="459978" cy="709027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8067358" y="3748295"/>
            <a:ext cx="984221" cy="669071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1" grpId="0">
        <p:bldAsOne/>
      </p:bldGraphic>
      <p:bldP spid="82" grpId="0"/>
      <p:bldP spid="107" grpId="0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Per-flow loss map: better temporal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 loss faster than </a:t>
            </a:r>
            <a:r>
              <a:rPr lang="en-US" dirty="0" err="1" smtClean="0"/>
              <a:t>NetFlow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380016" y="2290932"/>
            <a:ext cx="7082977" cy="4090131"/>
            <a:chOff x="5881063" y="3634596"/>
            <a:chExt cx="4711593" cy="2720753"/>
          </a:xfrm>
        </p:grpSpPr>
        <p:graphicFrame>
          <p:nvGraphicFramePr>
            <p:cNvPr id="23" name="图表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17038983"/>
                </p:ext>
              </p:extLst>
            </p:nvPr>
          </p:nvGraphicFramePr>
          <p:xfrm>
            <a:off x="6668926" y="3664849"/>
            <a:ext cx="3555484" cy="12375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4" name="图表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0866096"/>
                </p:ext>
              </p:extLst>
            </p:nvPr>
          </p:nvGraphicFramePr>
          <p:xfrm>
            <a:off x="6668926" y="4962869"/>
            <a:ext cx="3555484" cy="13924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8" name="直接连接符 17"/>
            <p:cNvCxnSpPr/>
            <p:nvPr/>
          </p:nvCxnSpPr>
          <p:spPr>
            <a:xfrm>
              <a:off x="7163218" y="3634596"/>
              <a:ext cx="0" cy="253553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7460304" y="3634596"/>
              <a:ext cx="0" cy="253553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757390" y="3634596"/>
              <a:ext cx="0" cy="253553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8054476" y="3634596"/>
              <a:ext cx="0" cy="253553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351562" y="3634596"/>
              <a:ext cx="0" cy="253553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8648647" y="3634596"/>
              <a:ext cx="0" cy="253553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8945733" y="3634596"/>
              <a:ext cx="0" cy="253553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9242819" y="3634596"/>
              <a:ext cx="0" cy="253553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9539905" y="3634596"/>
              <a:ext cx="0" cy="253553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9836994" y="3634596"/>
              <a:ext cx="0" cy="253553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5884510" y="4203898"/>
              <a:ext cx="817183" cy="307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Switch 1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81063" y="5208904"/>
              <a:ext cx="817183" cy="307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Switch 2</a:t>
              </a:r>
              <a:endParaRPr lang="en-US" sz="24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013590" y="4902364"/>
              <a:ext cx="4579066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左大括号 6"/>
          <p:cNvSpPr/>
          <p:nvPr/>
        </p:nvSpPr>
        <p:spPr>
          <a:xfrm rot="5400000">
            <a:off x="4857337" y="1667559"/>
            <a:ext cx="351768" cy="1458946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左大括号 36"/>
          <p:cNvSpPr/>
          <p:nvPr/>
        </p:nvSpPr>
        <p:spPr>
          <a:xfrm rot="5400000" flipH="1">
            <a:off x="4834427" y="5473094"/>
            <a:ext cx="326801" cy="1529731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本框 9"/>
          <p:cNvSpPr txBox="1"/>
          <p:nvPr/>
        </p:nvSpPr>
        <p:spPr>
          <a:xfrm>
            <a:off x="3042079" y="2004391"/>
            <a:ext cx="150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15 packets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776440" y="6292870"/>
            <a:ext cx="150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</a:rPr>
              <a:t>14 packets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0" name="左大括号 6"/>
          <p:cNvSpPr/>
          <p:nvPr/>
        </p:nvSpPr>
        <p:spPr>
          <a:xfrm rot="5400000">
            <a:off x="6261095" y="307427"/>
            <a:ext cx="351768" cy="421468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49532" y="1803250"/>
            <a:ext cx="1734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35 packets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1" name="左大括号 6"/>
          <p:cNvSpPr/>
          <p:nvPr/>
        </p:nvSpPr>
        <p:spPr>
          <a:xfrm rot="5400000" flipH="1">
            <a:off x="6026693" y="4092430"/>
            <a:ext cx="402766" cy="445977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177686" y="6381063"/>
            <a:ext cx="1734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34 packets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768916" y="2153848"/>
            <a:ext cx="2307192" cy="954107"/>
            <a:chOff x="9930544" y="2680592"/>
            <a:chExt cx="2307192" cy="954107"/>
          </a:xfrm>
        </p:grpSpPr>
        <p:sp>
          <p:nvSpPr>
            <p:cNvPr id="39" name="文本框 9"/>
            <p:cNvSpPr txBox="1"/>
            <p:nvPr/>
          </p:nvSpPr>
          <p:spPr>
            <a:xfrm>
              <a:off x="10254234" y="2680592"/>
              <a:ext cx="1983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</a:rPr>
                <a:t>NetFlow</a:t>
              </a:r>
              <a:endParaRPr lang="en-US" sz="2800" dirty="0">
                <a:solidFill>
                  <a:srgbClr val="FF0000"/>
                </a:solidFill>
              </a:endParaRPr>
            </a:p>
            <a:p>
              <a:r>
                <a:rPr lang="en-US" sz="2800" dirty="0" smtClean="0">
                  <a:solidFill>
                    <a:srgbClr val="FF0000"/>
                  </a:solidFill>
                </a:rPr>
                <a:t>detects loss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39" idx="1"/>
            </p:cNvCxnSpPr>
            <p:nvPr/>
          </p:nvCxnSpPr>
          <p:spPr>
            <a:xfrm flipH="1">
              <a:off x="9930544" y="3157646"/>
              <a:ext cx="323690" cy="1993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945485" y="2869686"/>
            <a:ext cx="2376432" cy="954107"/>
            <a:chOff x="9833980" y="2441380"/>
            <a:chExt cx="2376432" cy="954107"/>
          </a:xfrm>
        </p:grpSpPr>
        <p:sp>
          <p:nvSpPr>
            <p:cNvPr id="44" name="文本框 9"/>
            <p:cNvSpPr txBox="1"/>
            <p:nvPr/>
          </p:nvSpPr>
          <p:spPr>
            <a:xfrm>
              <a:off x="10200356" y="2441380"/>
              <a:ext cx="2010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B050"/>
                  </a:solidFill>
                </a:rPr>
                <a:t>FlowRadar</a:t>
              </a:r>
              <a:endParaRPr lang="en-US" sz="2800" dirty="0">
                <a:solidFill>
                  <a:srgbClr val="00B050"/>
                </a:solidFill>
              </a:endParaRPr>
            </a:p>
            <a:p>
              <a:r>
                <a:rPr lang="en-US" sz="2800" dirty="0" smtClean="0">
                  <a:solidFill>
                    <a:srgbClr val="00B050"/>
                  </a:solidFill>
                </a:rPr>
                <a:t>detects loss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44" idx="1"/>
            </p:cNvCxnSpPr>
            <p:nvPr/>
          </p:nvCxnSpPr>
          <p:spPr>
            <a:xfrm flipH="1" flipV="1">
              <a:off x="9833980" y="2483570"/>
              <a:ext cx="366376" cy="43486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8654664" y="2153848"/>
            <a:ext cx="40206" cy="41548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851336" y="2285278"/>
            <a:ext cx="40206" cy="41548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7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7" grpId="0" animBg="1"/>
      <p:bldP spid="10" grpId="0"/>
      <p:bldP spid="38" grpId="0"/>
      <p:bldP spid="40" grpId="0" animBg="1"/>
      <p:bldP spid="40" grpId="1" animBg="1"/>
      <p:bldP spid="5" grpId="0"/>
      <p:bldP spid="5" grpId="1"/>
      <p:bldP spid="41" grpId="0" animBg="1"/>
      <p:bldP spid="41" grpId="1" animBg="1"/>
      <p:bldP spid="42" grpId="0"/>
      <p:bldP spid="4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1582400" cy="4525963"/>
          </a:xfrm>
        </p:spPr>
        <p:txBody>
          <a:bodyPr/>
          <a:lstStyle/>
          <a:p>
            <a:r>
              <a:rPr lang="en-US" dirty="0" smtClean="0"/>
              <a:t>Report </a:t>
            </a:r>
            <a:r>
              <a:rPr lang="en-US" dirty="0"/>
              <a:t>counters for all flows in fine-grained time granularity</a:t>
            </a:r>
            <a:endParaRPr lang="en-US" dirty="0" smtClean="0"/>
          </a:p>
          <a:p>
            <a:r>
              <a:rPr lang="en-US" dirty="0" smtClean="0"/>
              <a:t>Fully leverage the capability of both the switches and the collector</a:t>
            </a:r>
          </a:p>
          <a:p>
            <a:pPr lvl="1"/>
            <a:r>
              <a:rPr lang="en-US" dirty="0"/>
              <a:t>Switch: fixed per-packet processing time, memory-efficient </a:t>
            </a:r>
          </a:p>
          <a:p>
            <a:pPr lvl="1"/>
            <a:r>
              <a:rPr lang="en-US" dirty="0"/>
              <a:t>Collector: Network-wide </a:t>
            </a:r>
            <a:r>
              <a:rPr lang="en-US" dirty="0" smtClean="0"/>
              <a:t>decoding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31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65697" y="5180959"/>
            <a:ext cx="140401" cy="14040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22313" y="4639815"/>
            <a:ext cx="1227171" cy="361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FlowRadar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8727" y="3863183"/>
            <a:ext cx="20633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Overhead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at </a:t>
            </a:r>
          </a:p>
          <a:p>
            <a:r>
              <a:rPr lang="en-US" altLang="zh-CN" sz="2800" dirty="0" smtClean="0"/>
              <a:t>the collector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50630" y="5945383"/>
            <a:ext cx="3886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Overhead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 switches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383342" y="5854101"/>
            <a:ext cx="2776819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391141" y="3490685"/>
            <a:ext cx="0" cy="2363416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9823783" y="5626422"/>
            <a:ext cx="140401" cy="1404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78836" y="5133330"/>
            <a:ext cx="970696" cy="361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NetFlow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7493864" y="3729897"/>
            <a:ext cx="140401" cy="1404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34265" y="3627167"/>
            <a:ext cx="1086107" cy="361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Mirroring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9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insight:</a:t>
            </a:r>
            <a:r>
              <a:rPr lang="zh-CN" altLang="en-US" dirty="0"/>
              <a:t> </a:t>
            </a:r>
            <a:r>
              <a:rPr lang="en-US" altLang="zh-CN" dirty="0"/>
              <a:t>division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1366090" cy="4525963"/>
          </a:xfrm>
        </p:spPr>
        <p:txBody>
          <a:bodyPr/>
          <a:lstStyle/>
          <a:p>
            <a:r>
              <a:rPr lang="en-US" dirty="0"/>
              <a:t>Goal: report counters for all flows </a:t>
            </a:r>
            <a:r>
              <a:rPr lang="en-US" dirty="0" smtClean="0"/>
              <a:t>in fine-grained time granularity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21432" y="2299544"/>
            <a:ext cx="20633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Overhead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at </a:t>
            </a:r>
          </a:p>
          <a:p>
            <a:r>
              <a:rPr lang="en-US" altLang="zh-CN" sz="2800" dirty="0" smtClean="0"/>
              <a:t>the collector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138742" y="4914055"/>
            <a:ext cx="3886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Overhead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 switches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601327" y="4822773"/>
            <a:ext cx="2776819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609126" y="2459357"/>
            <a:ext cx="0" cy="2363416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041768" y="4595094"/>
            <a:ext cx="140401" cy="1404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696821" y="4102002"/>
            <a:ext cx="970696" cy="361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NetFlow</a:t>
            </a:r>
            <a:endParaRPr lang="en-US" sz="2800" dirty="0"/>
          </a:p>
        </p:txBody>
      </p:sp>
      <p:sp>
        <p:nvSpPr>
          <p:cNvPr id="12" name="Oval 11"/>
          <p:cNvSpPr/>
          <p:nvPr/>
        </p:nvSpPr>
        <p:spPr>
          <a:xfrm>
            <a:off x="6711849" y="2698569"/>
            <a:ext cx="140401" cy="1404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2250" y="2595839"/>
            <a:ext cx="1086107" cy="361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Mirroring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6490299" y="5420424"/>
            <a:ext cx="528433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/>
              <a:t>Limited per-packet processing </a:t>
            </a:r>
            <a:r>
              <a:rPr lang="en-US" altLang="zh-CN" sz="2800"/>
              <a:t>time </a:t>
            </a:r>
            <a:endParaRPr lang="en-US" altLang="zh-CN" sz="2800" smtClean="0"/>
          </a:p>
          <a:p>
            <a:r>
              <a:rPr lang="en-US" altLang="zh-CN" sz="2800" dirty="0" smtClean="0"/>
              <a:t>Limited </a:t>
            </a:r>
            <a:r>
              <a:rPr lang="en-US" altLang="zh-CN" sz="2800" dirty="0"/>
              <a:t>memory (10s of MB)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72313" y="3399013"/>
            <a:ext cx="359369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 smtClean="0"/>
              <a:t>Collector has limited bandwidth and storage</a:t>
            </a:r>
            <a:endParaRPr lang="en-US" altLang="zh-CN" sz="2800" dirty="0"/>
          </a:p>
        </p:txBody>
      </p:sp>
      <p:sp>
        <p:nvSpPr>
          <p:cNvPr id="19" name="Rectangle 18"/>
          <p:cNvSpPr/>
          <p:nvPr/>
        </p:nvSpPr>
        <p:spPr>
          <a:xfrm>
            <a:off x="9245008" y="2511767"/>
            <a:ext cx="2852243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Needs sampling </a:t>
            </a:r>
            <a:endParaRPr lang="en-US" sz="3200" dirty="0"/>
          </a:p>
        </p:txBody>
      </p:sp>
      <p:cxnSp>
        <p:nvCxnSpPr>
          <p:cNvPr id="14" name="Straight Arrow Connector 13"/>
          <p:cNvCxnSpPr>
            <a:stCxn id="19" idx="1"/>
          </p:cNvCxnSpPr>
          <p:nvPr/>
        </p:nvCxnSpPr>
        <p:spPr>
          <a:xfrm flipH="1" flipV="1">
            <a:off x="8528716" y="2957358"/>
            <a:ext cx="716292" cy="116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0"/>
          </p:cNvCxnSpPr>
          <p:nvPr/>
        </p:nvCxnSpPr>
        <p:spPr>
          <a:xfrm flipH="1">
            <a:off x="9182169" y="3464001"/>
            <a:ext cx="342831" cy="6380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4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1" grpId="0"/>
      <p:bldP spid="12" grpId="0" animBg="1"/>
      <p:bldP spid="13" grpId="0"/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insight:</a:t>
            </a:r>
            <a:r>
              <a:rPr lang="zh-CN" altLang="en-US" dirty="0"/>
              <a:t> </a:t>
            </a:r>
            <a:r>
              <a:rPr lang="en-US" altLang="zh-CN" dirty="0"/>
              <a:t>division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2"/>
            <a:ext cx="11349789" cy="4525963"/>
          </a:xfrm>
        </p:spPr>
        <p:txBody>
          <a:bodyPr/>
          <a:lstStyle/>
          <a:p>
            <a:r>
              <a:rPr lang="en-US" dirty="0"/>
              <a:t>Goal: report counters for all flows </a:t>
            </a:r>
            <a:r>
              <a:rPr lang="en-US" dirty="0" smtClean="0"/>
              <a:t>in fine-grained </a:t>
            </a:r>
            <a:r>
              <a:rPr lang="en-US" dirty="0"/>
              <a:t>time granularity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5</a:t>
            </a:fld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83682" y="4149631"/>
            <a:ext cx="140401" cy="14040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40298" y="3608487"/>
            <a:ext cx="1227171" cy="361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FlowRadar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44598" y="5668965"/>
            <a:ext cx="6015304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 fixed operations per-</a:t>
            </a:r>
            <a:r>
              <a:rPr lang="en-US" sz="2800" dirty="0" err="1" smtClean="0"/>
              <a:t>pkt</a:t>
            </a:r>
            <a:r>
              <a:rPr lang="en-US" sz="2800" dirty="0" smtClean="0"/>
              <a:t> in switch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521432" y="2299544"/>
            <a:ext cx="20633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Overhead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at </a:t>
            </a:r>
          </a:p>
          <a:p>
            <a:r>
              <a:rPr lang="en-US" altLang="zh-CN" sz="2800" dirty="0" smtClean="0"/>
              <a:t>the collector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138742" y="4914055"/>
            <a:ext cx="3886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Overhead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 switches</a:t>
            </a:r>
            <a:endParaRPr lang="en-US" sz="28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601327" y="4822773"/>
            <a:ext cx="2776819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609126" y="2459357"/>
            <a:ext cx="0" cy="2363416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9041768" y="4595094"/>
            <a:ext cx="140401" cy="1404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696821" y="4102002"/>
            <a:ext cx="970696" cy="361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NetFlow</a:t>
            </a:r>
            <a:endParaRPr lang="en-US" sz="2800" dirty="0"/>
          </a:p>
        </p:txBody>
      </p:sp>
      <p:sp>
        <p:nvSpPr>
          <p:cNvPr id="22" name="Oval 21"/>
          <p:cNvSpPr/>
          <p:nvPr/>
        </p:nvSpPr>
        <p:spPr>
          <a:xfrm>
            <a:off x="6711849" y="2698569"/>
            <a:ext cx="140401" cy="1404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2250" y="2595839"/>
            <a:ext cx="1086107" cy="361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Mirroring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72136" y="3589361"/>
            <a:ext cx="6015304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Keep the memory usage small</a:t>
            </a:r>
            <a:endParaRPr lang="en-US" sz="2800" dirty="0"/>
          </a:p>
        </p:txBody>
      </p:sp>
      <p:cxnSp>
        <p:nvCxnSpPr>
          <p:cNvPr id="6" name="Straight Arrow Connector 5"/>
          <p:cNvCxnSpPr>
            <a:stCxn id="15" idx="0"/>
          </p:cNvCxnSpPr>
          <p:nvPr/>
        </p:nvCxnSpPr>
        <p:spPr>
          <a:xfrm flipV="1">
            <a:off x="6852250" y="4822773"/>
            <a:ext cx="419079" cy="84619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71329" y="4336905"/>
            <a:ext cx="0" cy="48586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4" idx="3"/>
          </p:cNvCxnSpPr>
          <p:nvPr/>
        </p:nvCxnSpPr>
        <p:spPr>
          <a:xfrm>
            <a:off x="6087440" y="4046561"/>
            <a:ext cx="486799" cy="12550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604467" y="4164426"/>
            <a:ext cx="507235" cy="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9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FlowRadar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25912" y="3747103"/>
            <a:ext cx="964580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241395" y="2421999"/>
            <a:ext cx="8263053" cy="10805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Correlate network-wide info to extract per-flow counter</a:t>
            </a:r>
            <a:endParaRPr lang="en-US" sz="2800" dirty="0"/>
          </a:p>
        </p:txBody>
      </p:sp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46" y="4539633"/>
            <a:ext cx="1302160" cy="8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14" y="4533514"/>
            <a:ext cx="1302160" cy="8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482" y="4534010"/>
            <a:ext cx="1302160" cy="8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stCxn id="8" idx="0"/>
            <a:endCxn id="6" idx="2"/>
          </p:cNvCxnSpPr>
          <p:nvPr/>
        </p:nvCxnSpPr>
        <p:spPr>
          <a:xfrm flipV="1">
            <a:off x="6034994" y="3502533"/>
            <a:ext cx="337928" cy="103098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0" y="2320480"/>
            <a:ext cx="1657048" cy="582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Collector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4642535"/>
            <a:ext cx="1606902" cy="582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Network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66030" y="1577373"/>
            <a:ext cx="1524576" cy="4298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A</a:t>
            </a:r>
            <a:r>
              <a:rPr lang="en-US" altLang="zh-CN" sz="2800" dirty="0" smtClean="0"/>
              <a:t>nalyze</a:t>
            </a:r>
            <a:endParaRPr lang="en-US" sz="2800" dirty="0"/>
          </a:p>
        </p:txBody>
      </p:sp>
      <p:sp>
        <p:nvSpPr>
          <p:cNvPr id="31" name="Right Arrow 30"/>
          <p:cNvSpPr/>
          <p:nvPr/>
        </p:nvSpPr>
        <p:spPr>
          <a:xfrm rot="16200000">
            <a:off x="6194533" y="2002786"/>
            <a:ext cx="302396" cy="42360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557533" y="1928131"/>
            <a:ext cx="2606409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Flow&amp;counter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41396" y="4866412"/>
            <a:ext cx="8173844" cy="1086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Each switch maintains a</a:t>
            </a:r>
            <a:r>
              <a:rPr lang="en-US" sz="2800" dirty="0"/>
              <a:t> </a:t>
            </a:r>
            <a:r>
              <a:rPr lang="en-US" sz="2800" dirty="0" smtClean="0"/>
              <a:t>fast and efficient data structure for half-baked per-flow counter</a:t>
            </a:r>
            <a:endParaRPr lang="en-US" sz="2800" dirty="0"/>
          </a:p>
        </p:txBody>
      </p:sp>
      <p:sp>
        <p:nvSpPr>
          <p:cNvPr id="39" name="矩形 7"/>
          <p:cNvSpPr/>
          <p:nvPr/>
        </p:nvSpPr>
        <p:spPr>
          <a:xfrm>
            <a:off x="2018371" y="4642535"/>
            <a:ext cx="8486077" cy="14836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13"/>
          <p:cNvCxnSpPr>
            <a:stCxn id="7" idx="0"/>
          </p:cNvCxnSpPr>
          <p:nvPr/>
        </p:nvCxnSpPr>
        <p:spPr>
          <a:xfrm flipV="1">
            <a:off x="3970426" y="3522279"/>
            <a:ext cx="2177321" cy="101735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13"/>
          <p:cNvCxnSpPr/>
          <p:nvPr/>
        </p:nvCxnSpPr>
        <p:spPr>
          <a:xfrm flipH="1" flipV="1">
            <a:off x="6686074" y="3522279"/>
            <a:ext cx="1413488" cy="101123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26729" y="3867636"/>
            <a:ext cx="233535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/>
              <a:t>Periodic report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3959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31" grpId="0" animBg="1"/>
      <p:bldP spid="38" grpId="0"/>
      <p:bldP spid="40" grpId="0" animBg="1"/>
      <p:bldP spid="39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handling collision?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2"/>
            <a:ext cx="11114314" cy="4525963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Handling</a:t>
            </a:r>
            <a:r>
              <a:rPr lang="en-US" altLang="zh-CN" dirty="0">
                <a:solidFill>
                  <a:schemeClr val="tx1"/>
                </a:solidFill>
              </a:rPr>
              <a:t> hash collision is hard</a:t>
            </a:r>
          </a:p>
          <a:p>
            <a:pPr lvl="1">
              <a:buFont typeface="Arial" charset="0"/>
              <a:buChar char="•"/>
            </a:pPr>
            <a:r>
              <a:rPr lang="en-US" altLang="zh-CN" dirty="0" smtClean="0"/>
              <a:t>Large</a:t>
            </a:r>
            <a:r>
              <a:rPr lang="zh-CN" altLang="en-US" dirty="0" smtClean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table </a:t>
            </a:r>
            <a:r>
              <a:rPr lang="en-US" altLang="zh-CN" dirty="0">
                <a:sym typeface="Wingdings"/>
              </a:rPr>
              <a:t> </a:t>
            </a:r>
            <a:r>
              <a:rPr lang="en-US" altLang="zh-CN" dirty="0" smtClean="0">
                <a:solidFill>
                  <a:srgbClr val="FF0000"/>
                </a:solidFill>
                <a:sym typeface="Wingdings"/>
              </a:rPr>
              <a:t>high memory </a:t>
            </a:r>
            <a:r>
              <a:rPr lang="en-US" altLang="zh-CN" dirty="0">
                <a:solidFill>
                  <a:srgbClr val="FF0000"/>
                </a:solidFill>
                <a:sym typeface="Wingdings"/>
              </a:rPr>
              <a:t>usage</a:t>
            </a:r>
          </a:p>
          <a:p>
            <a:pPr lvl="1">
              <a:buFont typeface="Arial" charset="0"/>
              <a:buChar char="•"/>
            </a:pPr>
            <a:r>
              <a:rPr lang="en-US" altLang="zh-CN" dirty="0"/>
              <a:t>Linked</a:t>
            </a:r>
            <a:r>
              <a:rPr lang="zh-CN" altLang="en-US" dirty="0"/>
              <a:t> </a:t>
            </a:r>
            <a:r>
              <a:rPr lang="en-US" altLang="zh-CN" dirty="0" smtClean="0"/>
              <a:t>list/Cuckoo hashing</a:t>
            </a:r>
            <a:r>
              <a:rPr lang="en-US" altLang="zh-CN" dirty="0" smtClean="0">
                <a:sym typeface="Wingdings"/>
              </a:rPr>
              <a:t> </a:t>
            </a:r>
            <a:r>
              <a:rPr lang="en-US" altLang="zh-CN" dirty="0" smtClean="0">
                <a:solidFill>
                  <a:srgbClr val="FF0000"/>
                </a:solidFill>
                <a:sym typeface="Wingdings"/>
              </a:rPr>
              <a:t>multiple</a:t>
            </a:r>
            <a:r>
              <a:rPr lang="en-US" altLang="zh-CN" dirty="0">
                <a:solidFill>
                  <a:srgbClr val="FF0000"/>
                </a:solidFill>
                <a:sym typeface="Wingdings"/>
              </a:rPr>
              <a:t>, non-constant memory </a:t>
            </a:r>
            <a:r>
              <a:rPr lang="en-US" altLang="zh-CN" dirty="0" smtClean="0">
                <a:solidFill>
                  <a:srgbClr val="FF0000"/>
                </a:solidFill>
                <a:sym typeface="Wingdings"/>
              </a:rPr>
              <a:t>accesses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888858"/>
              </p:ext>
            </p:extLst>
          </p:nvPr>
        </p:nvGraphicFramePr>
        <p:xfrm>
          <a:off x="1904603" y="4244061"/>
          <a:ext cx="8627382" cy="7315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437897"/>
                <a:gridCol w="1437897"/>
                <a:gridCol w="1437897"/>
                <a:gridCol w="1437897"/>
                <a:gridCol w="1437897"/>
                <a:gridCol w="1437897"/>
              </a:tblGrid>
              <a:tr h="2024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Flow</a:t>
                      </a:r>
                      <a:endParaRPr lang="en-US" sz="20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marL="0" marR="0" marT="0" marB="0" anchor="ctr" anchorCtr="1"/>
                </a:tc>
              </a:tr>
              <a:tr h="2024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PacketCount</a:t>
                      </a:r>
                      <a:endParaRPr lang="en-US" sz="20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…</a:t>
                      </a:r>
                      <a:endParaRPr lang="en-US" sz="2400" baseline="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…</a:t>
                      </a:r>
                      <a:endParaRPr lang="en-US" sz="2400" dirty="0"/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477442" y="3410910"/>
            <a:ext cx="1930400" cy="817608"/>
            <a:chOff x="4477442" y="4206435"/>
            <a:chExt cx="1930400" cy="817608"/>
          </a:xfrm>
        </p:grpSpPr>
        <p:sp>
          <p:nvSpPr>
            <p:cNvPr id="10" name="Rectangle 8"/>
            <p:cNvSpPr/>
            <p:nvPr/>
          </p:nvSpPr>
          <p:spPr>
            <a:xfrm>
              <a:off x="4477442" y="4206435"/>
              <a:ext cx="1930400" cy="364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Flow d</a:t>
              </a:r>
              <a:endParaRPr lang="en-US" sz="2400" dirty="0"/>
            </a:p>
          </p:txBody>
        </p:sp>
        <p:cxnSp>
          <p:nvCxnSpPr>
            <p:cNvPr id="12" name="直接箭头连接符 11"/>
            <p:cNvCxnSpPr>
              <a:stCxn id="10" idx="2"/>
            </p:cNvCxnSpPr>
            <p:nvPr/>
          </p:nvCxnSpPr>
          <p:spPr>
            <a:xfrm>
              <a:off x="5442642" y="4570501"/>
              <a:ext cx="81280" cy="45354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直接箭头连接符 13"/>
          <p:cNvCxnSpPr>
            <a:endCxn id="15" idx="0"/>
          </p:cNvCxnSpPr>
          <p:nvPr/>
        </p:nvCxnSpPr>
        <p:spPr>
          <a:xfrm>
            <a:off x="5523922" y="4982413"/>
            <a:ext cx="164971" cy="3445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42895"/>
              </p:ext>
            </p:extLst>
          </p:nvPr>
        </p:nvGraphicFramePr>
        <p:xfrm>
          <a:off x="4969945" y="5326941"/>
          <a:ext cx="1437897" cy="61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897"/>
              </a:tblGrid>
              <a:tr h="3105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</a:t>
                      </a:r>
                      <a:endParaRPr lang="en-US" sz="2000" dirty="0"/>
                    </a:p>
                  </a:txBody>
                  <a:tcPr marL="0" marR="0" marT="0" marB="0" anchor="ctr" anchorCtr="1"/>
                </a:tc>
              </a:tr>
              <a:tr h="1367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sp>
        <p:nvSpPr>
          <p:cNvPr id="19" name="爆炸形 1 18"/>
          <p:cNvSpPr/>
          <p:nvPr/>
        </p:nvSpPr>
        <p:spPr>
          <a:xfrm>
            <a:off x="4160570" y="3628736"/>
            <a:ext cx="1363352" cy="1114122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collision</a:t>
            </a:r>
            <a:endParaRPr lang="en-US" dirty="0"/>
          </a:p>
        </p:txBody>
      </p:sp>
      <p:sp>
        <p:nvSpPr>
          <p:cNvPr id="9" name="Curved Down Arrow 8"/>
          <p:cNvSpPr/>
          <p:nvPr/>
        </p:nvSpPr>
        <p:spPr>
          <a:xfrm>
            <a:off x="5451863" y="3665916"/>
            <a:ext cx="1624798" cy="5713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embraces collisions!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1277600" cy="4525963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Handling</a:t>
            </a:r>
            <a:r>
              <a:rPr lang="en-US" altLang="zh-CN" dirty="0">
                <a:solidFill>
                  <a:schemeClr val="tx1"/>
                </a:solidFill>
              </a:rPr>
              <a:t> hash collision is hard</a:t>
            </a:r>
          </a:p>
          <a:p>
            <a:pPr lvl="1">
              <a:buFont typeface="Arial" charset="0"/>
              <a:buChar char="•"/>
            </a:pP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table </a:t>
            </a:r>
            <a:r>
              <a:rPr lang="en-US" altLang="zh-CN" dirty="0">
                <a:sym typeface="Wingdings"/>
              </a:rPr>
              <a:t> </a:t>
            </a:r>
            <a:r>
              <a:rPr lang="en-US" altLang="zh-CN" dirty="0">
                <a:solidFill>
                  <a:srgbClr val="FF0000"/>
                </a:solidFill>
                <a:sym typeface="Wingdings"/>
              </a:rPr>
              <a:t>high memory usage</a:t>
            </a:r>
          </a:p>
          <a:p>
            <a:pPr lvl="1">
              <a:buFont typeface="Arial" charset="0"/>
              <a:buChar char="•"/>
            </a:pPr>
            <a:r>
              <a:rPr lang="en-US" altLang="zh-CN" dirty="0"/>
              <a:t>Linked</a:t>
            </a:r>
            <a:r>
              <a:rPr lang="zh-CN" altLang="en-US" dirty="0"/>
              <a:t> </a:t>
            </a:r>
            <a:r>
              <a:rPr lang="en-US" altLang="zh-CN" dirty="0"/>
              <a:t>list/Cuckoo hashing</a:t>
            </a:r>
            <a:r>
              <a:rPr lang="en-US" altLang="zh-CN" dirty="0">
                <a:sym typeface="Wingdings"/>
              </a:rPr>
              <a:t> </a:t>
            </a:r>
            <a:r>
              <a:rPr lang="en-US" altLang="zh-CN" dirty="0">
                <a:solidFill>
                  <a:srgbClr val="FF0000"/>
                </a:solidFill>
                <a:sym typeface="Wingdings"/>
              </a:rPr>
              <a:t>multiple, non-constant memory accesses</a:t>
            </a:r>
          </a:p>
          <a:p>
            <a:r>
              <a:rPr lang="en-US" dirty="0">
                <a:solidFill>
                  <a:srgbClr val="00B050"/>
                </a:solidFill>
              </a:rPr>
              <a:t>Embrace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collision</a:t>
            </a:r>
            <a:endParaRPr lang="en-US" dirty="0">
              <a:solidFill>
                <a:schemeClr val="tx1"/>
              </a:solidFill>
            </a:endParaRPr>
          </a:p>
          <a:p>
            <a:pPr marL="742950" lvl="2" indent="-342900"/>
            <a:r>
              <a:rPr lang="en-US" sz="2800" dirty="0">
                <a:solidFill>
                  <a:srgbClr val="00B050"/>
                </a:solidFill>
              </a:rPr>
              <a:t>Less memory and constant #accesses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556898"/>
              </p:ext>
            </p:extLst>
          </p:nvPr>
        </p:nvGraphicFramePr>
        <p:xfrm>
          <a:off x="2446503" y="5069110"/>
          <a:ext cx="8627381" cy="10972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57146"/>
                <a:gridCol w="807820"/>
                <a:gridCol w="1232483"/>
                <a:gridCol w="1232483"/>
                <a:gridCol w="1232483"/>
                <a:gridCol w="1232483"/>
                <a:gridCol w="1232483"/>
              </a:tblGrid>
              <a:tr h="298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FlowXor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  <a:tr h="298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FlowCount</a:t>
                      </a:r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 anchor="ctr" anchorCtr="1"/>
                </a:tc>
              </a:tr>
              <a:tr h="298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PacketCount</a:t>
                      </a:r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baseline="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Switch embraces collisions!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1212286" cy="4525963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Embrace </a:t>
            </a:r>
            <a:r>
              <a:rPr lang="en-US" dirty="0">
                <a:solidFill>
                  <a:schemeClr val="tx1"/>
                </a:solidFill>
              </a:rPr>
              <a:t>the collision: </a:t>
            </a:r>
            <a:r>
              <a:rPr lang="en-US" dirty="0" err="1">
                <a:solidFill>
                  <a:schemeClr val="tx1"/>
                </a:solidFill>
              </a:rPr>
              <a:t>xor</a:t>
            </a:r>
            <a:r>
              <a:rPr lang="en-US" dirty="0">
                <a:solidFill>
                  <a:schemeClr val="tx1"/>
                </a:solidFill>
              </a:rPr>
              <a:t> up all the </a:t>
            </a:r>
            <a:r>
              <a:rPr lang="en-US" dirty="0" smtClean="0">
                <a:solidFill>
                  <a:schemeClr val="tx1"/>
                </a:solidFill>
              </a:rPr>
              <a:t>flows</a:t>
            </a:r>
          </a:p>
          <a:p>
            <a:pPr marL="742950" lvl="2" indent="-342900"/>
            <a:r>
              <a:rPr lang="en-US" sz="2800" dirty="0">
                <a:solidFill>
                  <a:srgbClr val="00B050"/>
                </a:solidFill>
              </a:rPr>
              <a:t>Less memory and constant </a:t>
            </a:r>
            <a:r>
              <a:rPr lang="en-US" sz="2800" dirty="0" smtClean="0">
                <a:solidFill>
                  <a:srgbClr val="00B050"/>
                </a:solidFill>
              </a:rPr>
              <a:t>#accesses</a:t>
            </a:r>
            <a:endParaRPr lang="en-US" sz="2800" dirty="0">
              <a:solidFill>
                <a:srgbClr val="00B05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4A8AC-C669-244C-953E-6C477326AD5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288464"/>
              </p:ext>
            </p:extLst>
          </p:nvPr>
        </p:nvGraphicFramePr>
        <p:xfrm>
          <a:off x="2446503" y="5072484"/>
          <a:ext cx="8627381" cy="10972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57146"/>
                <a:gridCol w="807820"/>
                <a:gridCol w="1232483"/>
                <a:gridCol w="1232483"/>
                <a:gridCol w="1232483"/>
                <a:gridCol w="1232483"/>
                <a:gridCol w="1232483"/>
              </a:tblGrid>
              <a:tr h="298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FlowXor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a⊕b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b⊕c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b⊕c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  <a:tr h="298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FlowCount</a:t>
                      </a:r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  <a:tr h="2987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PacketCount</a:t>
                      </a:r>
                      <a:endParaRPr lang="en-US" sz="24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S(a)</a:t>
                      </a:r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S(a)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+S(b)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S(b)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+S(c)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S(b)+S(c)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S(a)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S(c)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286974"/>
            <a:ext cx="2317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Counting table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374191" y="3057100"/>
            <a:ext cx="1930400" cy="364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flow a: S(a)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720778" y="3057100"/>
            <a:ext cx="1930400" cy="364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Flow b: S(b)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086940" y="3057100"/>
            <a:ext cx="1930400" cy="364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Flow c: S(c)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4339391" y="3421166"/>
            <a:ext cx="1184026" cy="1647944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4339391" y="3421166"/>
            <a:ext cx="5000616" cy="1647944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</p:cNvCxnSpPr>
          <p:nvPr/>
        </p:nvCxnSpPr>
        <p:spPr>
          <a:xfrm>
            <a:off x="4339391" y="3421166"/>
            <a:ext cx="157658" cy="1647944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</p:cNvCxnSpPr>
          <p:nvPr/>
        </p:nvCxnSpPr>
        <p:spPr>
          <a:xfrm flipH="1">
            <a:off x="5523417" y="3421166"/>
            <a:ext cx="1162561" cy="1647944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5" idx="0"/>
          </p:cNvCxnSpPr>
          <p:nvPr/>
        </p:nvCxnSpPr>
        <p:spPr>
          <a:xfrm>
            <a:off x="6685978" y="3421166"/>
            <a:ext cx="74215" cy="165131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</p:cNvCxnSpPr>
          <p:nvPr/>
        </p:nvCxnSpPr>
        <p:spPr>
          <a:xfrm>
            <a:off x="6685978" y="3421166"/>
            <a:ext cx="1307172" cy="1647944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</p:cNvCxnSpPr>
          <p:nvPr/>
        </p:nvCxnSpPr>
        <p:spPr>
          <a:xfrm>
            <a:off x="9052140" y="3421166"/>
            <a:ext cx="1336044" cy="1647944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5" idx="0"/>
          </p:cNvCxnSpPr>
          <p:nvPr/>
        </p:nvCxnSpPr>
        <p:spPr>
          <a:xfrm flipH="1">
            <a:off x="6760193" y="3421166"/>
            <a:ext cx="2291947" cy="165131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</p:cNvCxnSpPr>
          <p:nvPr/>
        </p:nvCxnSpPr>
        <p:spPr>
          <a:xfrm flipH="1">
            <a:off x="7993150" y="3421166"/>
            <a:ext cx="1058990" cy="1647944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374191" y="3057100"/>
            <a:ext cx="1930400" cy="364066"/>
            <a:chOff x="2362200" y="2142067"/>
            <a:chExt cx="1930400" cy="364066"/>
          </a:xfrm>
        </p:grpSpPr>
        <p:sp>
          <p:nvSpPr>
            <p:cNvPr id="20" name="Rectangle 19"/>
            <p:cNvSpPr/>
            <p:nvPr/>
          </p:nvSpPr>
          <p:spPr>
            <a:xfrm>
              <a:off x="2362200" y="2142067"/>
              <a:ext cx="549013" cy="364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/>
                <a:t>a</a:t>
              </a:r>
              <a:endParaRPr lang="en-US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43587" y="2142067"/>
              <a:ext cx="549013" cy="364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039533" y="2312988"/>
              <a:ext cx="575734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720778" y="3057100"/>
            <a:ext cx="1930400" cy="364066"/>
            <a:chOff x="4708787" y="2142067"/>
            <a:chExt cx="1930400" cy="364066"/>
          </a:xfrm>
        </p:grpSpPr>
        <p:sp>
          <p:nvSpPr>
            <p:cNvPr id="24" name="Rectangle 23"/>
            <p:cNvSpPr/>
            <p:nvPr/>
          </p:nvSpPr>
          <p:spPr>
            <a:xfrm>
              <a:off x="4708787" y="2142067"/>
              <a:ext cx="549013" cy="36406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90174" y="2142067"/>
              <a:ext cx="549013" cy="36406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386120" y="2312988"/>
              <a:ext cx="575734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8086940" y="3057100"/>
            <a:ext cx="1930400" cy="364066"/>
            <a:chOff x="7074949" y="2142067"/>
            <a:chExt cx="1930400" cy="364066"/>
          </a:xfrm>
        </p:grpSpPr>
        <p:sp>
          <p:nvSpPr>
            <p:cNvPr id="28" name="Rectangle 27"/>
            <p:cNvSpPr/>
            <p:nvPr/>
          </p:nvSpPr>
          <p:spPr>
            <a:xfrm>
              <a:off x="7074949" y="2142067"/>
              <a:ext cx="549013" cy="36406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56336" y="2142067"/>
              <a:ext cx="549013" cy="36406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752282" y="2312988"/>
              <a:ext cx="575734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0" y="6102126"/>
            <a:ext cx="4126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[Invertible Bloom Lookup Table 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arXiv</a:t>
            </a:r>
            <a:r>
              <a:rPr lang="en-US" sz="2400" dirty="0" smtClean="0"/>
              <a:t> 2011)]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495897" y="6051048"/>
            <a:ext cx="2773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S(x): #packets in 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068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31" grpId="0"/>
      <p:bldP spid="32" grpId="0"/>
    </p:bldLst>
  </p:timing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1606877-41A3-D54B-B6AA-EA4E040A3D5F}" vid="{30CD31CD-FFD6-B049-A8FA-6ADD92601B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21667</TotalTime>
  <Words>1456</Words>
  <Application>Microsoft Macintosh PowerPoint</Application>
  <PresentationFormat>Widescreen</PresentationFormat>
  <Paragraphs>587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Wingdings</vt:lpstr>
      <vt:lpstr>ヒラギノ角ゴ Pro W3</vt:lpstr>
      <vt:lpstr>宋体</vt:lpstr>
      <vt:lpstr>Theme1</vt:lpstr>
      <vt:lpstr>FlowRadar:  A Better NetFlow For Data Centers</vt:lpstr>
      <vt:lpstr>Flow coverage in data centers</vt:lpstr>
      <vt:lpstr>Temporal coverage in data centers</vt:lpstr>
      <vt:lpstr>Key insight: division of labor</vt:lpstr>
      <vt:lpstr>Key insight: division of labor</vt:lpstr>
      <vt:lpstr>FlowRadar architecture</vt:lpstr>
      <vt:lpstr>Challenge: handling collision?</vt:lpstr>
      <vt:lpstr>Switch embraces collisions!</vt:lpstr>
      <vt:lpstr>Switch embraces collisions!</vt:lpstr>
      <vt:lpstr>Switch embraces collisions!</vt:lpstr>
      <vt:lpstr>Easy to implement in merchant silicon</vt:lpstr>
      <vt:lpstr>FlowRadar architecture</vt:lpstr>
      <vt:lpstr>Stage1. SingleDecode</vt:lpstr>
      <vt:lpstr>Stage1. SingleDecode</vt:lpstr>
      <vt:lpstr>Stage1. SingleDecode</vt:lpstr>
      <vt:lpstr>Stage1. SingleDecode</vt:lpstr>
      <vt:lpstr>FlowRadar architecture</vt:lpstr>
      <vt:lpstr>Key insight: overlapping sets of flows</vt:lpstr>
      <vt:lpstr>Challenge 1: sets of flows not fully overlapped</vt:lpstr>
      <vt:lpstr>Challenge 1 solution: use flow filter to check</vt:lpstr>
      <vt:lpstr>Challenge 2: counters are different across hops</vt:lpstr>
      <vt:lpstr>Challenge 2 solution: solve linear equations</vt:lpstr>
      <vt:lpstr>FlowRadar architecture</vt:lpstr>
      <vt:lpstr>Evaluations</vt:lpstr>
      <vt:lpstr>Evaluation </vt:lpstr>
      <vt:lpstr>Memory efficiency</vt:lpstr>
      <vt:lpstr>Other results</vt:lpstr>
      <vt:lpstr>FlowRadar analyzer</vt:lpstr>
      <vt:lpstr>Analysis applications</vt:lpstr>
      <vt:lpstr>Per-flow loss map: better temporal coverage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FlowRadar</dc:title>
  <dc:creator>Yuliang Li</dc:creator>
  <cp:lastModifiedBy>Yuliang Li</cp:lastModifiedBy>
  <cp:revision>2701</cp:revision>
  <cp:lastPrinted>2016-03-10T21:58:33Z</cp:lastPrinted>
  <dcterms:created xsi:type="dcterms:W3CDTF">2016-02-25T23:00:36Z</dcterms:created>
  <dcterms:modified xsi:type="dcterms:W3CDTF">2016-04-06T16:01:40Z</dcterms:modified>
</cp:coreProperties>
</file>