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xlsx" ContentType="application/vnd.openxmlformats-officedocument.spreadsheetml.sheet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2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3.xml" ContentType="application/vnd.openxmlformats-officedocument.presentationml.tags+xml"/>
  <Override PartName="/ppt/notesSlides/notesSlide18.xml" ContentType="application/vnd.openxmlformats-officedocument.presentationml.notesSlide+xml"/>
  <Override PartName="/ppt/tags/tag14.xml" ContentType="application/vnd.openxmlformats-officedocument.presentationml.tags+xml"/>
  <Override PartName="/ppt/notesSlides/notesSlide19.xml" ContentType="application/vnd.openxmlformats-officedocument.presentationml.notesSlide+xml"/>
  <Override PartName="/ppt/tags/tag15.xml" ContentType="application/vnd.openxmlformats-officedocument.presentationml.tags+xml"/>
  <Override PartName="/ppt/notesSlides/notesSlide20.xml" ContentType="application/vnd.openxmlformats-officedocument.presentationml.notesSlide+xml"/>
  <Override PartName="/ppt/tags/tag16.xml" ContentType="application/vnd.openxmlformats-officedocument.presentationml.tags+xml"/>
  <Override PartName="/ppt/notesSlides/notesSlide21.xml" ContentType="application/vnd.openxmlformats-officedocument.presentationml.notesSlide+xml"/>
  <Override PartName="/ppt/tags/tag17.xml" ContentType="application/vnd.openxmlformats-officedocument.presentationml.tags+xml"/>
  <Override PartName="/ppt/notesSlides/notesSlide22.xml" ContentType="application/vnd.openxmlformats-officedocument.presentationml.notesSlide+xml"/>
  <Override PartName="/ppt/tags/tag18.xml" ContentType="application/vnd.openxmlformats-officedocument.presentationml.tags+xml"/>
  <Override PartName="/ppt/notesSlides/notesSlide23.xml" ContentType="application/vnd.openxmlformats-officedocument.presentationml.notesSlide+xml"/>
  <Override PartName="/ppt/tags/tag19.xml" ContentType="application/vnd.openxmlformats-officedocument.presentationml.tags+xml"/>
  <Override PartName="/ppt/notesSlides/notesSlide24.xml" ContentType="application/vnd.openxmlformats-officedocument.presentationml.notesSlide+xml"/>
  <Override PartName="/ppt/tags/tag20.xml" ContentType="application/vnd.openxmlformats-officedocument.presentationml.tags+xml"/>
  <Override PartName="/ppt/notesSlides/notesSlide25.xml" ContentType="application/vnd.openxmlformats-officedocument.presentationml.notesSlide+xml"/>
  <Override PartName="/ppt/tags/tag21.xml" ContentType="application/vnd.openxmlformats-officedocument.presentationml.tags+xml"/>
  <Override PartName="/ppt/notesSlides/notesSlide26.xml" ContentType="application/vnd.openxmlformats-officedocument.presentationml.notesSlide+xml"/>
  <Override PartName="/ppt/tags/tag22.xml" ContentType="application/vnd.openxmlformats-officedocument.presentationml.tags+xml"/>
  <Override PartName="/ppt/notesSlides/notesSlide27.xml" ContentType="application/vnd.openxmlformats-officedocument.presentationml.notesSlide+xml"/>
  <Override PartName="/ppt/tags/tag23.xml" ContentType="application/vnd.openxmlformats-officedocument.presentationml.tags+xml"/>
  <Override PartName="/ppt/notesSlides/notesSlide28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ags/tag24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1"/>
  </p:notesMasterIdLst>
  <p:sldIdLst>
    <p:sldId id="450" r:id="rId2"/>
    <p:sldId id="609" r:id="rId3"/>
    <p:sldId id="601" r:id="rId4"/>
    <p:sldId id="604" r:id="rId5"/>
    <p:sldId id="605" r:id="rId6"/>
    <p:sldId id="615" r:id="rId7"/>
    <p:sldId id="575" r:id="rId8"/>
    <p:sldId id="571" r:id="rId9"/>
    <p:sldId id="587" r:id="rId10"/>
    <p:sldId id="588" r:id="rId11"/>
    <p:sldId id="590" r:id="rId12"/>
    <p:sldId id="610" r:id="rId13"/>
    <p:sldId id="611" r:id="rId14"/>
    <p:sldId id="612" r:id="rId15"/>
    <p:sldId id="613" r:id="rId16"/>
    <p:sldId id="422" r:id="rId17"/>
    <p:sldId id="423" r:id="rId18"/>
    <p:sldId id="424" r:id="rId19"/>
    <p:sldId id="425" r:id="rId20"/>
    <p:sldId id="426" r:id="rId21"/>
    <p:sldId id="606" r:id="rId22"/>
    <p:sldId id="607" r:id="rId23"/>
    <p:sldId id="608" r:id="rId24"/>
    <p:sldId id="598" r:id="rId25"/>
    <p:sldId id="585" r:id="rId26"/>
    <p:sldId id="586" r:id="rId27"/>
    <p:sldId id="591" r:id="rId28"/>
    <p:sldId id="560" r:id="rId29"/>
    <p:sldId id="578" r:id="rId30"/>
    <p:sldId id="583" r:id="rId31"/>
    <p:sldId id="581" r:id="rId32"/>
    <p:sldId id="592" r:id="rId33"/>
    <p:sldId id="579" r:id="rId34"/>
    <p:sldId id="616" r:id="rId35"/>
    <p:sldId id="593" r:id="rId36"/>
    <p:sldId id="594" r:id="rId37"/>
    <p:sldId id="614" r:id="rId38"/>
    <p:sldId id="595" r:id="rId39"/>
    <p:sldId id="596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D8E8"/>
    <a:srgbClr val="0432FF"/>
    <a:srgbClr val="07FA34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392"/>
    <p:restoredTop sz="85891" autoAdjust="0"/>
  </p:normalViewPr>
  <p:slideViewPr>
    <p:cSldViewPr snapToGrid="0" snapToObjects="1">
      <p:cViewPr>
        <p:scale>
          <a:sx n="75" d="100"/>
          <a:sy n="75" d="100"/>
        </p:scale>
        <p:origin x="1072" y="328"/>
      </p:cViewPr>
      <p:guideLst/>
    </p:cSldViewPr>
  </p:slideViewPr>
  <p:outlineViewPr>
    <p:cViewPr>
      <p:scale>
        <a:sx n="33" d="100"/>
        <a:sy n="33" d="100"/>
      </p:scale>
      <p:origin x="0" y="-21184"/>
    </p:cViewPr>
  </p:outlineViewPr>
  <p:notesTextViewPr>
    <p:cViewPr>
      <p:scale>
        <a:sx n="160" d="100"/>
        <a:sy n="16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3.xml"/><Relationship Id="rId2" Type="http://schemas.microsoft.com/office/2011/relationships/chartColorStyle" Target="colors3.xml"/><Relationship Id="rId3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microsoft.com/office/2011/relationships/chartStyle" Target="style4.xml"/><Relationship Id="rId2" Type="http://schemas.microsoft.com/office/2011/relationships/chartColorStyle" Target="colors4.xml"/><Relationship Id="rId3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microsoft.com/office/2011/relationships/chartStyle" Target="style5.xml"/><Relationship Id="rId2" Type="http://schemas.microsoft.com/office/2011/relationships/chartColorStyle" Target="colors5.xml"/><Relationship Id="rId3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microsoft.com/office/2011/relationships/chartStyle" Target="style6.xml"/><Relationship Id="rId2" Type="http://schemas.microsoft.com/office/2011/relationships/chartColorStyle" Target="colors6.xml"/><Relationship Id="rId3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4653452611525"/>
          <c:y val="0.092329390553322"/>
          <c:w val="0.757785362634659"/>
          <c:h val="0.689228554667555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 1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Sheet1!$A$2:$A$31</c:f>
              <c:numCache>
                <c:formatCode>General</c:formatCode>
                <c:ptCount val="30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</c:numCache>
            </c:numRef>
          </c:xVal>
          <c:yVal>
            <c:numRef>
              <c:f>Sheet1!$B$2:$B$31</c:f>
              <c:numCache>
                <c:formatCode>General</c:formatCode>
                <c:ptCount val="30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1.0</c:v>
                </c:pt>
                <c:pt idx="12">
                  <c:v>1.0</c:v>
                </c:pt>
                <c:pt idx="13">
                  <c:v>0.0</c:v>
                </c:pt>
                <c:pt idx="14">
                  <c:v>0.0</c:v>
                </c:pt>
                <c:pt idx="15">
                  <c:v>1.0</c:v>
                </c:pt>
                <c:pt idx="16">
                  <c:v>0.0</c:v>
                </c:pt>
                <c:pt idx="17">
                  <c:v>1.0</c:v>
                </c:pt>
                <c:pt idx="18">
                  <c:v>1.0</c:v>
                </c:pt>
                <c:pt idx="19">
                  <c:v>0.0</c:v>
                </c:pt>
                <c:pt idx="20">
                  <c:v>1.0</c:v>
                </c:pt>
                <c:pt idx="21">
                  <c:v>0.0</c:v>
                </c:pt>
                <c:pt idx="22">
                  <c:v>1.0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579104"/>
        <c:axId val="60220336"/>
      </c:scatterChart>
      <c:valAx>
        <c:axId val="60579104"/>
        <c:scaling>
          <c:orientation val="minMax"/>
          <c:max val="30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dirty="0" smtClean="0"/>
                  <a:t>Time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(us)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220336"/>
        <c:crosses val="autoZero"/>
        <c:crossBetween val="midCat"/>
      </c:valAx>
      <c:valAx>
        <c:axId val="60220336"/>
        <c:scaling>
          <c:orientation val="minMax"/>
          <c:max val="1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dirty="0" smtClean="0"/>
                  <a:t>lost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579104"/>
        <c:crosses val="autoZero"/>
        <c:crossBetween val="midCat"/>
        <c:majorUnit val="1.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4653452611525"/>
          <c:y val="0.092329390553322"/>
          <c:w val="0.757785362634659"/>
          <c:h val="0.689228554667555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 1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Sheet1!$A$2:$A$31</c:f>
              <c:numCache>
                <c:formatCode>General</c:formatCode>
                <c:ptCount val="30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</c:numCache>
            </c:numRef>
          </c:xVal>
          <c:yVal>
            <c:numRef>
              <c:f>Sheet1!$B$2:$B$31</c:f>
              <c:numCache>
                <c:formatCode>General</c:formatCode>
                <c:ptCount val="30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1.0</c:v>
                </c:pt>
                <c:pt idx="12">
                  <c:v>1.0</c:v>
                </c:pt>
                <c:pt idx="13">
                  <c:v>1.0</c:v>
                </c:pt>
                <c:pt idx="14">
                  <c:v>1.0</c:v>
                </c:pt>
                <c:pt idx="15">
                  <c:v>1.0</c:v>
                </c:pt>
                <c:pt idx="16">
                  <c:v>1.0</c:v>
                </c:pt>
                <c:pt idx="17">
                  <c:v>1.0</c:v>
                </c:pt>
                <c:pt idx="18">
                  <c:v>1.0</c:v>
                </c:pt>
                <c:pt idx="19">
                  <c:v>1.0</c:v>
                </c:pt>
                <c:pt idx="20">
                  <c:v>1.0</c:v>
                </c:pt>
                <c:pt idx="21">
                  <c:v>1.0</c:v>
                </c:pt>
                <c:pt idx="22">
                  <c:v>1.0</c:v>
                </c:pt>
                <c:pt idx="23">
                  <c:v>1.0</c:v>
                </c:pt>
                <c:pt idx="24">
                  <c:v>1.0</c:v>
                </c:pt>
                <c:pt idx="25">
                  <c:v>1.0</c:v>
                </c:pt>
                <c:pt idx="26">
                  <c:v>1.0</c:v>
                </c:pt>
                <c:pt idx="27">
                  <c:v>1.0</c:v>
                </c:pt>
                <c:pt idx="28">
                  <c:v>1.0</c:v>
                </c:pt>
                <c:pt idx="29">
                  <c:v>1.0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266864"/>
        <c:axId val="60269568"/>
      </c:scatterChart>
      <c:valAx>
        <c:axId val="60266864"/>
        <c:scaling>
          <c:orientation val="minMax"/>
          <c:max val="30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dirty="0" smtClean="0"/>
                  <a:t>Time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(us)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269568"/>
        <c:crosses val="autoZero"/>
        <c:crossBetween val="midCat"/>
      </c:valAx>
      <c:valAx>
        <c:axId val="60269568"/>
        <c:scaling>
          <c:orientation val="minMax"/>
          <c:max val="1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dirty="0" smtClean="0"/>
                  <a:t>lost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266864"/>
        <c:crosses val="autoZero"/>
        <c:crossBetween val="midCat"/>
        <c:majorUnit val="1.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4653452611525"/>
          <c:y val="0.092329390553322"/>
          <c:w val="0.757785362634659"/>
          <c:h val="0.689228554667555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 1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Sheet1!$A$2:$A$31</c:f>
              <c:numCache>
                <c:formatCode>General</c:formatCode>
                <c:ptCount val="30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</c:numCache>
            </c:numRef>
          </c:xVal>
          <c:yVal>
            <c:numRef>
              <c:f>Sheet1!$B$2:$B$31</c:f>
              <c:numCache>
                <c:formatCode>General</c:formatCode>
                <c:ptCount val="30"/>
                <c:pt idx="0">
                  <c:v>0.0</c:v>
                </c:pt>
                <c:pt idx="1">
                  <c:v>1.0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1.0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1.0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1.0</c:v>
                </c:pt>
                <c:pt idx="29">
                  <c:v>1.0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531600"/>
        <c:axId val="24534720"/>
      </c:scatterChart>
      <c:valAx>
        <c:axId val="24531600"/>
        <c:scaling>
          <c:orientation val="minMax"/>
          <c:max val="30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dirty="0" smtClean="0"/>
                  <a:t>Time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(us)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534720"/>
        <c:crosses val="autoZero"/>
        <c:crossBetween val="midCat"/>
      </c:valAx>
      <c:valAx>
        <c:axId val="24534720"/>
        <c:scaling>
          <c:orientation val="minMax"/>
          <c:max val="1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dirty="0" smtClean="0"/>
                  <a:t>lost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531600"/>
        <c:crosses val="autoZero"/>
        <c:crossBetween val="midCat"/>
        <c:majorUnit val="1.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4653452611525"/>
          <c:y val="0.092329390553322"/>
          <c:w val="0.757785362634659"/>
          <c:h val="0.689228554667555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 1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Sheet1!$A$2:$A$31</c:f>
              <c:numCache>
                <c:formatCode>General</c:formatCode>
                <c:ptCount val="30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</c:numCache>
            </c:numRef>
          </c:xVal>
          <c:yVal>
            <c:numRef>
              <c:f>Sheet1!$B$2:$B$31</c:f>
              <c:numCache>
                <c:formatCode>General</c:formatCode>
                <c:ptCount val="30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1.0</c:v>
                </c:pt>
                <c:pt idx="12">
                  <c:v>1.0</c:v>
                </c:pt>
                <c:pt idx="13">
                  <c:v>0.0</c:v>
                </c:pt>
                <c:pt idx="14">
                  <c:v>0.0</c:v>
                </c:pt>
                <c:pt idx="15">
                  <c:v>1.0</c:v>
                </c:pt>
                <c:pt idx="16">
                  <c:v>0.0</c:v>
                </c:pt>
                <c:pt idx="17">
                  <c:v>1.0</c:v>
                </c:pt>
                <c:pt idx="18">
                  <c:v>1.0</c:v>
                </c:pt>
                <c:pt idx="19">
                  <c:v>0.0</c:v>
                </c:pt>
                <c:pt idx="20">
                  <c:v>1.0</c:v>
                </c:pt>
                <c:pt idx="21">
                  <c:v>0.0</c:v>
                </c:pt>
                <c:pt idx="22">
                  <c:v>1.0</c:v>
                </c:pt>
                <c:pt idx="23">
                  <c:v>0.0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0.0</c:v>
                </c:pt>
                <c:pt idx="29">
                  <c:v>0.0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5147344"/>
        <c:axId val="24692128"/>
      </c:scatterChart>
      <c:valAx>
        <c:axId val="25147344"/>
        <c:scaling>
          <c:orientation val="minMax"/>
          <c:max val="30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dirty="0" smtClean="0"/>
                  <a:t>Time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(us)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692128"/>
        <c:crosses val="autoZero"/>
        <c:crossBetween val="midCat"/>
      </c:valAx>
      <c:valAx>
        <c:axId val="24692128"/>
        <c:scaling>
          <c:orientation val="minMax"/>
          <c:max val="1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dirty="0" smtClean="0"/>
                  <a:t>lost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147344"/>
        <c:crosses val="autoZero"/>
        <c:crossBetween val="midCat"/>
        <c:majorUnit val="1.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4653452611525"/>
          <c:y val="0.092329390553322"/>
          <c:w val="0.757785362634659"/>
          <c:h val="0.689228554667555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 1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Sheet1!$A$2:$A$31</c:f>
              <c:numCache>
                <c:formatCode>General</c:formatCode>
                <c:ptCount val="30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</c:numCache>
            </c:numRef>
          </c:xVal>
          <c:yVal>
            <c:numRef>
              <c:f>Sheet1!$B$2:$B$31</c:f>
              <c:numCache>
                <c:formatCode>General</c:formatCode>
                <c:ptCount val="30"/>
                <c:pt idx="0">
                  <c:v>0.0</c:v>
                </c:pt>
                <c:pt idx="1">
                  <c:v>0.0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1.0</c:v>
                </c:pt>
                <c:pt idx="12">
                  <c:v>1.0</c:v>
                </c:pt>
                <c:pt idx="13">
                  <c:v>1.0</c:v>
                </c:pt>
                <c:pt idx="14">
                  <c:v>1.0</c:v>
                </c:pt>
                <c:pt idx="15">
                  <c:v>1.0</c:v>
                </c:pt>
                <c:pt idx="16">
                  <c:v>1.0</c:v>
                </c:pt>
                <c:pt idx="17">
                  <c:v>1.0</c:v>
                </c:pt>
                <c:pt idx="18">
                  <c:v>1.0</c:v>
                </c:pt>
                <c:pt idx="19">
                  <c:v>1.0</c:v>
                </c:pt>
                <c:pt idx="20">
                  <c:v>1.0</c:v>
                </c:pt>
                <c:pt idx="21">
                  <c:v>1.0</c:v>
                </c:pt>
                <c:pt idx="22">
                  <c:v>1.0</c:v>
                </c:pt>
                <c:pt idx="23">
                  <c:v>1.0</c:v>
                </c:pt>
                <c:pt idx="24">
                  <c:v>1.0</c:v>
                </c:pt>
                <c:pt idx="25">
                  <c:v>1.0</c:v>
                </c:pt>
                <c:pt idx="26">
                  <c:v>1.0</c:v>
                </c:pt>
                <c:pt idx="27">
                  <c:v>1.0</c:v>
                </c:pt>
                <c:pt idx="28">
                  <c:v>1.0</c:v>
                </c:pt>
                <c:pt idx="29">
                  <c:v>1.0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7999088"/>
        <c:axId val="-17995968"/>
      </c:scatterChart>
      <c:valAx>
        <c:axId val="-17999088"/>
        <c:scaling>
          <c:orientation val="minMax"/>
          <c:max val="30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dirty="0" smtClean="0"/>
                  <a:t>Time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(us)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995968"/>
        <c:crosses val="autoZero"/>
        <c:crossBetween val="midCat"/>
      </c:valAx>
      <c:valAx>
        <c:axId val="-17995968"/>
        <c:scaling>
          <c:orientation val="minMax"/>
          <c:max val="1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dirty="0" smtClean="0"/>
                  <a:t>lost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17999088"/>
        <c:crosses val="autoZero"/>
        <c:crossBetween val="midCat"/>
        <c:majorUnit val="1.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4653452611525"/>
          <c:y val="0.092329390553322"/>
          <c:w val="0.757785362634659"/>
          <c:h val="0.689228554667555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 1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Sheet1!$A$2:$A$31</c:f>
              <c:numCache>
                <c:formatCode>General</c:formatCode>
                <c:ptCount val="30"/>
                <c:pt idx="0">
                  <c:v>1.0</c:v>
                </c:pt>
                <c:pt idx="1">
                  <c:v>2.0</c:v>
                </c:pt>
                <c:pt idx="2">
                  <c:v>3.0</c:v>
                </c:pt>
                <c:pt idx="3">
                  <c:v>4.0</c:v>
                </c:pt>
                <c:pt idx="4">
                  <c:v>5.0</c:v>
                </c:pt>
                <c:pt idx="5">
                  <c:v>6.0</c:v>
                </c:pt>
                <c:pt idx="6">
                  <c:v>7.0</c:v>
                </c:pt>
                <c:pt idx="7">
                  <c:v>8.0</c:v>
                </c:pt>
                <c:pt idx="8">
                  <c:v>9.0</c:v>
                </c:pt>
                <c:pt idx="9">
                  <c:v>10.0</c:v>
                </c:pt>
                <c:pt idx="10">
                  <c:v>11.0</c:v>
                </c:pt>
                <c:pt idx="11">
                  <c:v>12.0</c:v>
                </c:pt>
                <c:pt idx="12">
                  <c:v>13.0</c:v>
                </c:pt>
                <c:pt idx="13">
                  <c:v>14.0</c:v>
                </c:pt>
                <c:pt idx="14">
                  <c:v>15.0</c:v>
                </c:pt>
                <c:pt idx="15">
                  <c:v>16.0</c:v>
                </c:pt>
                <c:pt idx="16">
                  <c:v>17.0</c:v>
                </c:pt>
                <c:pt idx="17">
                  <c:v>18.0</c:v>
                </c:pt>
                <c:pt idx="18">
                  <c:v>19.0</c:v>
                </c:pt>
                <c:pt idx="19">
                  <c:v>20.0</c:v>
                </c:pt>
                <c:pt idx="20">
                  <c:v>21.0</c:v>
                </c:pt>
                <c:pt idx="21">
                  <c:v>22.0</c:v>
                </c:pt>
                <c:pt idx="22">
                  <c:v>23.0</c:v>
                </c:pt>
                <c:pt idx="23">
                  <c:v>24.0</c:v>
                </c:pt>
                <c:pt idx="24">
                  <c:v>25.0</c:v>
                </c:pt>
                <c:pt idx="25">
                  <c:v>26.0</c:v>
                </c:pt>
                <c:pt idx="26">
                  <c:v>27.0</c:v>
                </c:pt>
                <c:pt idx="27">
                  <c:v>28.0</c:v>
                </c:pt>
                <c:pt idx="28">
                  <c:v>29.0</c:v>
                </c:pt>
                <c:pt idx="29">
                  <c:v>30.0</c:v>
                </c:pt>
              </c:numCache>
            </c:numRef>
          </c:xVal>
          <c:yVal>
            <c:numRef>
              <c:f>Sheet1!$B$2:$B$31</c:f>
              <c:numCache>
                <c:formatCode>General</c:formatCode>
                <c:ptCount val="30"/>
                <c:pt idx="0">
                  <c:v>0.0</c:v>
                </c:pt>
                <c:pt idx="1">
                  <c:v>1.0</c:v>
                </c:pt>
                <c:pt idx="2">
                  <c:v>0.0</c:v>
                </c:pt>
                <c:pt idx="3">
                  <c:v>0.0</c:v>
                </c:pt>
                <c:pt idx="4">
                  <c:v>0.0</c:v>
                </c:pt>
                <c:pt idx="5">
                  <c:v>0.0</c:v>
                </c:pt>
                <c:pt idx="6">
                  <c:v>0.0</c:v>
                </c:pt>
                <c:pt idx="7">
                  <c:v>0.0</c:v>
                </c:pt>
                <c:pt idx="8">
                  <c:v>0.0</c:v>
                </c:pt>
                <c:pt idx="9">
                  <c:v>0.0</c:v>
                </c:pt>
                <c:pt idx="10">
                  <c:v>0.0</c:v>
                </c:pt>
                <c:pt idx="11">
                  <c:v>0.0</c:v>
                </c:pt>
                <c:pt idx="12">
                  <c:v>0.0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  <c:pt idx="17">
                  <c:v>0.0</c:v>
                </c:pt>
                <c:pt idx="18">
                  <c:v>1.0</c:v>
                </c:pt>
                <c:pt idx="19">
                  <c:v>0.0</c:v>
                </c:pt>
                <c:pt idx="20">
                  <c:v>0.0</c:v>
                </c:pt>
                <c:pt idx="21">
                  <c:v>0.0</c:v>
                </c:pt>
                <c:pt idx="22">
                  <c:v>0.0</c:v>
                </c:pt>
                <c:pt idx="23">
                  <c:v>1.0</c:v>
                </c:pt>
                <c:pt idx="24">
                  <c:v>0.0</c:v>
                </c:pt>
                <c:pt idx="25">
                  <c:v>0.0</c:v>
                </c:pt>
                <c:pt idx="26">
                  <c:v>0.0</c:v>
                </c:pt>
                <c:pt idx="27">
                  <c:v>0.0</c:v>
                </c:pt>
                <c:pt idx="28">
                  <c:v>1.0</c:v>
                </c:pt>
                <c:pt idx="29">
                  <c:v>1.0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439952"/>
        <c:axId val="60661664"/>
      </c:scatterChart>
      <c:valAx>
        <c:axId val="24439952"/>
        <c:scaling>
          <c:orientation val="minMax"/>
          <c:max val="30.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dirty="0" smtClean="0"/>
                  <a:t>Time</a:t>
                </a:r>
                <a:r>
                  <a:rPr lang="zh-CN" altLang="en-US" dirty="0" smtClean="0"/>
                  <a:t> </a:t>
                </a:r>
                <a:r>
                  <a:rPr lang="en-US" altLang="zh-CN" dirty="0" smtClean="0"/>
                  <a:t>(us)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661664"/>
        <c:crosses val="autoZero"/>
        <c:crossBetween val="midCat"/>
      </c:valAx>
      <c:valAx>
        <c:axId val="60661664"/>
        <c:scaling>
          <c:orientation val="minMax"/>
          <c:max val="1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altLang="zh-CN" dirty="0" smtClean="0"/>
                  <a:t>lost</a:t>
                </a:r>
                <a:endParaRPr lang="en-US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439952"/>
        <c:crosses val="autoZero"/>
        <c:crossBetween val="midCat"/>
        <c:majorUnit val="1.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FD60ED-AF16-D343-B53E-F81CCAA0788A}" type="datetimeFigureOut">
              <a:rPr lang="en-US" smtClean="0"/>
              <a:t>12/16/16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DB0EF0-6DB4-ED40-938A-B67A632256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605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B0EF0-6DB4-ED40-938A-B67A632256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0962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B0EF0-6DB4-ED40-938A-B67A6322562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3636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B0EF0-6DB4-ED40-938A-B67A6322562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8700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B0EF0-6DB4-ED40-938A-B67A6322562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77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B0EF0-6DB4-ED40-938A-B67A6322562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352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B0EF0-6DB4-ED40-938A-B67A6322562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099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B0EF0-6DB4-ED40-938A-B67A6322562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9054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B0EF0-6DB4-ED40-938A-B67A6322562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6529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B0EF0-6DB4-ED40-938A-B67A6322562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2733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B0EF0-6DB4-ED40-938A-B67A6322562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1113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B0EF0-6DB4-ED40-938A-B67A6322562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636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B0EF0-6DB4-ED40-938A-B67A6322562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4805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B0EF0-6DB4-ED40-938A-B67A6322562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414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B0EF0-6DB4-ED40-938A-B67A6322562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955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B0EF0-6DB4-ED40-938A-B67A6322562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3978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B0EF0-6DB4-ED40-938A-B67A6322562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6183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B0EF0-6DB4-ED40-938A-B67A6322562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3361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B0EF0-6DB4-ED40-938A-B67A6322562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6937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B0EF0-6DB4-ED40-938A-B67A6322562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9217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B0EF0-6DB4-ED40-938A-B67A6322562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9187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B0EF0-6DB4-ED40-938A-B67A6322562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3248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B0EF0-6DB4-ED40-938A-B67A6322562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958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B0EF0-6DB4-ED40-938A-B67A6322562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872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B0EF0-6DB4-ED40-938A-B67A6322562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1250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B0EF0-6DB4-ED40-938A-B67A6322562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9020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B0EF0-6DB4-ED40-938A-B67A6322562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920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B0EF0-6DB4-ED40-938A-B67A6322562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9058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B0EF0-6DB4-ED40-938A-B67A6322562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928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B0EF0-6DB4-ED40-938A-B67A6322562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162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B0EF0-6DB4-ED40-938A-B67A6322562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907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B0EF0-6DB4-ED40-938A-B67A6322562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792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B0EF0-6DB4-ED40-938A-B67A6322562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549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DB0EF0-6DB4-ED40-938A-B67A6322562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768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9E63847-543A-F943-9E6A-2A1CF7E163D7}" type="datetime1">
              <a:rPr lang="en-US" smtClean="0"/>
              <a:t>12/16/16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04A8AC-C669-244C-953E-6C477326A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60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F56BF1F-5A1B-AC4C-A25C-54F377AD12C3}" type="datetime1">
              <a:rPr lang="en-US" smtClean="0"/>
              <a:t>12/16/16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04A8AC-C669-244C-953E-6C477326A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22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F740993-8281-634E-937E-D547AAC9A602}" type="datetime1">
              <a:rPr lang="en-US" smtClean="0"/>
              <a:t>12/16/16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04A8AC-C669-244C-953E-6C477326A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17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4248DA0-2577-194A-90F6-778D6B860194}" type="datetime1">
              <a:rPr lang="en-US" smtClean="0"/>
              <a:t>12/16/16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04A8AC-C669-244C-953E-6C477326A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339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3CD6178-1B60-4D42-A674-AAC0BD563324}" type="datetime1">
              <a:rPr lang="en-US" smtClean="0"/>
              <a:t>12/16/16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04A8AC-C669-244C-953E-6C477326A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951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51DA144-0A7C-B045-8601-AE0294B1AEC8}" type="datetime1">
              <a:rPr lang="en-US" smtClean="0"/>
              <a:t>12/16/16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04A8AC-C669-244C-953E-6C477326A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895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F1ED400-FE85-284C-B0D0-58F26E69E228}" type="datetime1">
              <a:rPr lang="en-US" smtClean="0"/>
              <a:t>12/16/16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04A8AC-C669-244C-953E-6C477326A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708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C56E468-1FB6-6F4D-A3C8-8E6573306455}" type="datetime1">
              <a:rPr lang="en-US" smtClean="0"/>
              <a:t>12/16/16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04A8AC-C669-244C-953E-6C477326A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833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2C00462-E7DB-FD47-BEF2-461A371DF673}" type="datetime1">
              <a:rPr lang="en-US" smtClean="0"/>
              <a:t>12/16/16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04A8AC-C669-244C-953E-6C477326A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67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EACD3E-663C-5E44-AD32-CEECCEF78D66}" type="datetime1">
              <a:rPr lang="en-US" smtClean="0"/>
              <a:t>12/16/16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04A8AC-C669-244C-953E-6C477326A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136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A08A60E-CF8B-E943-BEB6-3BA44568CC45}" type="datetime1">
              <a:rPr lang="en-US" smtClean="0"/>
              <a:t>12/16/16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04A8AC-C669-244C-953E-6C477326A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76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898989"/>
                </a:solidFill>
              </a:defRPr>
            </a:lvl1pPr>
          </a:lstStyle>
          <a:p>
            <a:fld id="{C44FEAB4-1716-9148-8DFB-A4F8EC93D18B}" type="datetime1">
              <a:rPr lang="en-US" smtClean="0"/>
              <a:t>12/16/16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898989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898989"/>
                </a:solidFill>
              </a:defRPr>
            </a:lvl1pPr>
          </a:lstStyle>
          <a:p>
            <a:fld id="{7904A8AC-C669-244C-953E-6C477326AD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47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hlink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hlink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itchFamily="-65" charset="0"/>
        <a:buChar char="•"/>
        <a:defRPr sz="3200" kern="1200">
          <a:solidFill>
            <a:schemeClr val="hlink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itchFamily="-65" charset="0"/>
        <a:buChar char="–"/>
        <a:defRPr sz="2800" kern="1200">
          <a:solidFill>
            <a:schemeClr val="tx1"/>
          </a:solidFill>
          <a:latin typeface="+mn-lt"/>
          <a:ea typeface="ヒラギノ角ゴ Pro W3" pitchFamily="-65" charset="-128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itchFamily="-65" charset="0"/>
        <a:buChar char="•"/>
        <a:defRPr sz="2400" kern="1200">
          <a:solidFill>
            <a:schemeClr val="tx1"/>
          </a:solidFill>
          <a:latin typeface="+mn-lt"/>
          <a:ea typeface="ヒラギノ角ゴ Pro W3" pitchFamily="-65" charset="-128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itchFamily="-65" charset="0"/>
        <a:buChar char="–"/>
        <a:defRPr sz="2000" kern="1200">
          <a:solidFill>
            <a:schemeClr val="tx1"/>
          </a:solidFill>
          <a:latin typeface="+mn-lt"/>
          <a:ea typeface="ヒラギノ角ゴ Pro W3" pitchFamily="-65" charset="-128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itchFamily="-65" charset="0"/>
        <a:buChar char="»"/>
        <a:defRPr sz="2000" kern="1200">
          <a:solidFill>
            <a:schemeClr val="tx1"/>
          </a:solidFill>
          <a:latin typeface="+mn-lt"/>
          <a:ea typeface="ヒラギノ角ゴ Pro W3" pitchFamily="-65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tiff"/><Relationship Id="rId5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8.wmf"/><Relationship Id="rId5" Type="http://schemas.openxmlformats.org/officeDocument/2006/relationships/image" Target="../media/image10.tiff"/><Relationship Id="rId1" Type="http://schemas.openxmlformats.org/officeDocument/2006/relationships/tags" Target="../tags/tag9.x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tags" Target="../tags/tag11.x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4.tiff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8.wmf"/><Relationship Id="rId5" Type="http://schemas.openxmlformats.org/officeDocument/2006/relationships/image" Target="../media/image10.tiff"/><Relationship Id="rId1" Type="http://schemas.openxmlformats.org/officeDocument/2006/relationships/tags" Target="../tags/tag12.x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10.tiff"/><Relationship Id="rId1" Type="http://schemas.openxmlformats.org/officeDocument/2006/relationships/tags" Target="../tags/tag13.x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10.tiff"/><Relationship Id="rId1" Type="http://schemas.openxmlformats.org/officeDocument/2006/relationships/tags" Target="../tags/tag14.x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tags" Target="../tags/tag15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tags" Target="../tags/tag16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tags" Target="../tags/tag17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tags" Target="../tags/tag18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tags" Target="../tags/tag19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image" Target="../media/image8.wmf"/><Relationship Id="rId1" Type="http://schemas.openxmlformats.org/officeDocument/2006/relationships/tags" Target="../tags/tag20.x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6" Type="http://schemas.openxmlformats.org/officeDocument/2006/relationships/image" Target="../media/image7.tiff"/><Relationship Id="rId7" Type="http://schemas.openxmlformats.org/officeDocument/2006/relationships/image" Target="../media/image8.wmf"/><Relationship Id="rId8" Type="http://schemas.openxmlformats.org/officeDocument/2006/relationships/image" Target="../media/image9.tiff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image" Target="../media/image8.wmf"/><Relationship Id="rId1" Type="http://schemas.openxmlformats.org/officeDocument/2006/relationships/tags" Target="../tags/tag21.xml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image" Target="../media/image8.wmf"/><Relationship Id="rId1" Type="http://schemas.openxmlformats.org/officeDocument/2006/relationships/tags" Target="../tags/tag22.x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chart" Target="../charts/chart4.xml"/><Relationship Id="rId5" Type="http://schemas.openxmlformats.org/officeDocument/2006/relationships/chart" Target="../charts/chart5.xml"/><Relationship Id="rId6" Type="http://schemas.openxmlformats.org/officeDocument/2006/relationships/chart" Target="../charts/chart6.xml"/><Relationship Id="rId1" Type="http://schemas.openxmlformats.org/officeDocument/2006/relationships/tags" Target="../tags/tag23.x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tags" Target="../tags/tag24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1.e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2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hyperlink" Target="https://github.com/liyuliang001/LossRadar-P4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5" Type="http://schemas.openxmlformats.org/officeDocument/2006/relationships/image" Target="../media/image8.wmf"/><Relationship Id="rId6" Type="http://schemas.openxmlformats.org/officeDocument/2006/relationships/image" Target="../media/image9.tiff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6" Type="http://schemas.openxmlformats.org/officeDocument/2006/relationships/image" Target="../media/image8.wmf"/><Relationship Id="rId7" Type="http://schemas.openxmlformats.org/officeDocument/2006/relationships/image" Target="../media/image9.tiff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chart" Target="../charts/chart1.xml"/><Relationship Id="rId5" Type="http://schemas.openxmlformats.org/officeDocument/2006/relationships/chart" Target="../charts/chart2.xml"/><Relationship Id="rId6" Type="http://schemas.openxmlformats.org/officeDocument/2006/relationships/chart" Target="../charts/chart3.xml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8.wmf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8.wmf"/><Relationship Id="rId5" Type="http://schemas.openxmlformats.org/officeDocument/2006/relationships/image" Target="../media/image10.tiff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46667" y="1698623"/>
            <a:ext cx="10532533" cy="1470025"/>
          </a:xfrm>
        </p:spPr>
        <p:txBody>
          <a:bodyPr/>
          <a:lstStyle/>
          <a:p>
            <a:r>
              <a:rPr lang="en-US" altLang="zh-CN" dirty="0" err="1" smtClean="0"/>
              <a:t>LossRadar</a:t>
            </a:r>
            <a:r>
              <a:rPr lang="en-US" altLang="zh-CN" dirty="0" smtClean="0"/>
              <a:t>:</a:t>
            </a:r>
            <a:br>
              <a:rPr lang="en-US" altLang="zh-CN" dirty="0" smtClean="0"/>
            </a:br>
            <a:r>
              <a:rPr lang="en-US" altLang="zh-CN" dirty="0" smtClean="0"/>
              <a:t>Fast</a:t>
            </a:r>
            <a:r>
              <a:rPr lang="zh-CN" altLang="en-US" dirty="0" smtClean="0"/>
              <a:t> </a:t>
            </a:r>
            <a:r>
              <a:rPr lang="en-US" altLang="zh-CN" dirty="0" smtClean="0"/>
              <a:t>Detection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Lost</a:t>
            </a:r>
            <a:r>
              <a:rPr lang="zh-CN" altLang="en-US" dirty="0" smtClean="0"/>
              <a:t> </a:t>
            </a:r>
            <a:r>
              <a:rPr lang="en-US" altLang="zh-CN" dirty="0" smtClean="0"/>
              <a:t>Packets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Data</a:t>
            </a:r>
            <a:r>
              <a:rPr lang="zh-CN" altLang="en-US" dirty="0" smtClean="0"/>
              <a:t> </a:t>
            </a:r>
            <a:r>
              <a:rPr lang="en-US" altLang="zh-CN" dirty="0" smtClean="0"/>
              <a:t>Centers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258879"/>
            <a:ext cx="8534400" cy="1752600"/>
          </a:xfrm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</a:rPr>
              <a:t>Yuliang Li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sz="2400" dirty="0" err="1" smtClean="0">
                <a:solidFill>
                  <a:schemeClr val="tx1"/>
                </a:solidFill>
              </a:rPr>
              <a:t>Rui</a:t>
            </a:r>
            <a:r>
              <a:rPr lang="en-US" sz="2400" dirty="0" smtClean="0">
                <a:solidFill>
                  <a:schemeClr val="tx1"/>
                </a:solidFill>
              </a:rPr>
              <a:t> Miao	</a:t>
            </a:r>
            <a:r>
              <a:rPr lang="en-US" sz="2400" dirty="0" err="1" smtClean="0">
                <a:solidFill>
                  <a:schemeClr val="tx1"/>
                </a:solidFill>
              </a:rPr>
              <a:t>Changhoon</a:t>
            </a:r>
            <a:r>
              <a:rPr lang="en-US" sz="2400" dirty="0" smtClean="0">
                <a:solidFill>
                  <a:schemeClr val="tx1"/>
                </a:solidFill>
              </a:rPr>
              <a:t> Kim	</a:t>
            </a:r>
            <a:r>
              <a:rPr lang="en-US" sz="2400" dirty="0" err="1" smtClean="0">
                <a:solidFill>
                  <a:schemeClr val="tx1"/>
                </a:solidFill>
              </a:rPr>
              <a:t>Minlan</a:t>
            </a:r>
            <a:r>
              <a:rPr lang="en-US" sz="2400" dirty="0" smtClean="0">
                <a:solidFill>
                  <a:schemeClr val="tx1"/>
                </a:solidFill>
              </a:rPr>
              <a:t> Yu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A8AC-C669-244C-953E-6C477326AD58}" type="slidenum">
              <a:rPr lang="en-US" smtClean="0"/>
              <a:t>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87" y="5665512"/>
            <a:ext cx="2968846" cy="9973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4589" y="4411586"/>
            <a:ext cx="4136688" cy="9973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8943" y="5564293"/>
            <a:ext cx="4271291" cy="99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42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32"/>
    </mc:Choice>
    <mc:Fallback xmlns="">
      <p:transition spd="slow" advTm="1353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" name="Straight Connector 56"/>
          <p:cNvCxnSpPr/>
          <p:nvPr/>
        </p:nvCxnSpPr>
        <p:spPr>
          <a:xfrm>
            <a:off x="797442" y="3625702"/>
            <a:ext cx="10558130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Storing all packets is too heavy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A8AC-C669-244C-953E-6C477326AD58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823" y="5428731"/>
            <a:ext cx="1302160" cy="81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481" y="5428731"/>
            <a:ext cx="1302160" cy="81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2350" y="1721220"/>
            <a:ext cx="807299" cy="1081947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7955920" y="2161766"/>
            <a:ext cx="523982" cy="26899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7955920" y="2565495"/>
            <a:ext cx="523982" cy="268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7955920" y="2969225"/>
            <a:ext cx="523982" cy="26899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7760711" y="1665521"/>
            <a:ext cx="914400" cy="162054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3552974" y="1756250"/>
            <a:ext cx="523982" cy="26899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3552974" y="2159979"/>
            <a:ext cx="523982" cy="26899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3552974" y="2563708"/>
            <a:ext cx="523982" cy="268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3552974" y="2967438"/>
            <a:ext cx="523982" cy="26899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3365234" y="1663734"/>
            <a:ext cx="914400" cy="162054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/>
          <p:cNvCxnSpPr/>
          <p:nvPr/>
        </p:nvCxnSpPr>
        <p:spPr>
          <a:xfrm>
            <a:off x="7995155" y="2039437"/>
            <a:ext cx="445511" cy="4455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3599678" y="2064035"/>
            <a:ext cx="445511" cy="4455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8021286" y="2491054"/>
            <a:ext cx="445511" cy="4455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>
            <a:off x="3606230" y="2490161"/>
            <a:ext cx="445511" cy="4455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8013397" y="2879180"/>
            <a:ext cx="445511" cy="4455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>
            <a:off x="3628654" y="2865849"/>
            <a:ext cx="445511" cy="44551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loud Callout 50"/>
          <p:cNvSpPr/>
          <p:nvPr/>
        </p:nvSpPr>
        <p:spPr>
          <a:xfrm>
            <a:off x="4024589" y="3688601"/>
            <a:ext cx="5483943" cy="1634070"/>
          </a:xfrm>
          <a:prstGeom prst="cloudCallout">
            <a:avLst>
              <a:gd name="adj1" fmla="val -41498"/>
              <a:gd name="adj2" fmla="val -85009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r>
              <a:rPr lang="en-US" sz="2400" dirty="0" smtClean="0"/>
              <a:t>Capture:  O(#loss)</a:t>
            </a:r>
          </a:p>
          <a:p>
            <a:r>
              <a:rPr lang="en-US" sz="2400" dirty="0"/>
              <a:t>Memory: O(#packet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grpSp>
        <p:nvGrpSpPr>
          <p:cNvPr id="55" name="Group 54"/>
          <p:cNvGrpSpPr/>
          <p:nvPr/>
        </p:nvGrpSpPr>
        <p:grpSpPr>
          <a:xfrm>
            <a:off x="5932968" y="4120100"/>
            <a:ext cx="3441944" cy="584775"/>
            <a:chOff x="5837274" y="505658"/>
            <a:chExt cx="3441944" cy="584775"/>
          </a:xfrm>
        </p:grpSpPr>
        <p:sp>
          <p:nvSpPr>
            <p:cNvPr id="52" name="TextBox 51"/>
            <p:cNvSpPr txBox="1"/>
            <p:nvPr/>
          </p:nvSpPr>
          <p:spPr>
            <a:xfrm>
              <a:off x="7220641" y="505658"/>
              <a:ext cx="205857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= </a:t>
              </a:r>
              <a:r>
                <a:rPr lang="en-US" sz="3200" dirty="0" smtClean="0"/>
                <a:t>10</a:t>
              </a:r>
              <a:r>
                <a:rPr lang="en-US" sz="4400" baseline="30000" dirty="0" smtClean="0"/>
                <a:t>-5</a:t>
              </a:r>
              <a:r>
                <a:rPr lang="en-US" sz="3200" dirty="0" smtClean="0"/>
                <a:t>~10</a:t>
              </a:r>
              <a:r>
                <a:rPr lang="en-US" sz="4400" baseline="30000" dirty="0" smtClean="0"/>
                <a:t>-4</a:t>
              </a:r>
              <a:endParaRPr lang="en-US" sz="3200" baseline="30000" dirty="0"/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5837274" y="863912"/>
              <a:ext cx="141774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extBox 57"/>
          <p:cNvSpPr txBox="1"/>
          <p:nvPr/>
        </p:nvSpPr>
        <p:spPr>
          <a:xfrm>
            <a:off x="684027" y="2437036"/>
            <a:ext cx="1304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Collector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4027" y="5197898"/>
            <a:ext cx="1278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witches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43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92"/>
    </mc:Choice>
    <mc:Fallback xmlns="">
      <p:transition spd="slow" advTm="42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3" grpId="0" animBg="1"/>
      <p:bldP spid="37" grpId="0" animBg="1"/>
      <p:bldP spid="38" grpId="0" animBg="1"/>
      <p:bldP spid="39" grpId="0" animBg="1"/>
      <p:bldP spid="51" grpId="0" animBg="1"/>
      <p:bldP spid="5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Solution: put all packets in a small memory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View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problem</a:t>
            </a:r>
            <a:r>
              <a:rPr lang="zh-CN" altLang="en-US" dirty="0" smtClean="0"/>
              <a:t> </a:t>
            </a:r>
            <a:r>
              <a:rPr lang="en-US" altLang="zh-CN" dirty="0" smtClean="0"/>
              <a:t>as</a:t>
            </a:r>
            <a:r>
              <a:rPr lang="zh-CN" altLang="en-US" dirty="0" smtClean="0"/>
              <a:t> </a:t>
            </a:r>
            <a:r>
              <a:rPr lang="en-US" altLang="zh-CN" dirty="0" smtClean="0"/>
              <a:t>set</a:t>
            </a:r>
            <a:r>
              <a:rPr lang="zh-CN" altLang="en-US" dirty="0" smtClean="0"/>
              <a:t> </a:t>
            </a:r>
            <a:r>
              <a:rPr lang="en-US" altLang="zh-CN" dirty="0" smtClean="0"/>
              <a:t>difference</a:t>
            </a:r>
          </a:p>
          <a:p>
            <a:pPr lvl="1"/>
            <a:r>
              <a:rPr lang="en-US" altLang="zh-CN" dirty="0" smtClean="0"/>
              <a:t>Can be solved using O(#loss) memory</a:t>
            </a:r>
          </a:p>
          <a:p>
            <a:pPr lvl="1"/>
            <a:r>
              <a:rPr lang="en-US" altLang="zh-CN" dirty="0" smtClean="0"/>
              <a:t>Unique packet</a:t>
            </a:r>
            <a:r>
              <a:rPr lang="zh-CN" altLang="en-US" dirty="0" smtClean="0"/>
              <a:t> </a:t>
            </a:r>
            <a:r>
              <a:rPr lang="en-US" altLang="zh-CN" dirty="0"/>
              <a:t>ID</a:t>
            </a:r>
            <a:r>
              <a:rPr lang="zh-CN" altLang="en-US" dirty="0"/>
              <a:t> </a:t>
            </a:r>
            <a:r>
              <a:rPr lang="en-US" altLang="zh-CN" dirty="0"/>
              <a:t>=</a:t>
            </a:r>
            <a:r>
              <a:rPr lang="zh-CN" altLang="en-US" dirty="0"/>
              <a:t> </a:t>
            </a:r>
            <a:r>
              <a:rPr lang="en-US" altLang="zh-CN" dirty="0"/>
              <a:t>&lt;5-tuple,</a:t>
            </a:r>
            <a:r>
              <a:rPr lang="zh-CN" altLang="en-US" dirty="0"/>
              <a:t> </a:t>
            </a:r>
            <a:r>
              <a:rPr lang="en-US" altLang="zh-CN" dirty="0" err="1" smtClean="0"/>
              <a:t>IP_Identification</a:t>
            </a:r>
            <a:r>
              <a:rPr lang="en-US" altLang="zh-CN" dirty="0" smtClean="0"/>
              <a:t>&gt;</a:t>
            </a:r>
          </a:p>
          <a:p>
            <a:r>
              <a:rPr lang="en-US" altLang="zh-CN" dirty="0" smtClean="0"/>
              <a:t>Mix all packets in the small memory</a:t>
            </a:r>
            <a:r>
              <a:rPr lang="zh-CN" altLang="en-US" dirty="0" smtClean="0"/>
              <a:t> </a:t>
            </a:r>
            <a:r>
              <a:rPr lang="en-US" altLang="zh-CN" dirty="0" smtClean="0"/>
              <a:t>at</a:t>
            </a:r>
            <a:r>
              <a:rPr lang="zh-CN" altLang="en-US" dirty="0" smtClean="0"/>
              <a:t> </a:t>
            </a:r>
            <a:r>
              <a:rPr lang="en-US" altLang="zh-CN" dirty="0" smtClean="0"/>
              <a:t>each</a:t>
            </a:r>
            <a:r>
              <a:rPr lang="zh-CN" altLang="en-US" dirty="0" smtClean="0"/>
              <a:t> </a:t>
            </a:r>
            <a:r>
              <a:rPr lang="en-US" altLang="zh-CN" dirty="0" smtClean="0"/>
              <a:t>switch</a:t>
            </a:r>
            <a:endParaRPr lang="en-US" altLang="zh-CN" dirty="0"/>
          </a:p>
          <a:p>
            <a:r>
              <a:rPr lang="en-US" altLang="zh-CN" dirty="0" smtClean="0"/>
              <a:t>Collector subtracts two</a:t>
            </a:r>
            <a:r>
              <a:rPr lang="zh-CN" altLang="en-US" dirty="0" smtClean="0"/>
              <a:t> </a:t>
            </a:r>
            <a:r>
              <a:rPr lang="en-US" altLang="zh-CN" dirty="0" smtClean="0"/>
              <a:t>sets,</a:t>
            </a:r>
            <a:r>
              <a:rPr lang="zh-CN" altLang="en-US" dirty="0" smtClean="0"/>
              <a:t> </a:t>
            </a:r>
            <a:r>
              <a:rPr lang="en-US" altLang="zh-CN" dirty="0" smtClean="0"/>
              <a:t>same</a:t>
            </a:r>
            <a:r>
              <a:rPr lang="zh-CN" altLang="en-US" dirty="0" smtClean="0"/>
              <a:t> </a:t>
            </a:r>
            <a:r>
              <a:rPr lang="en-US" altLang="zh-CN" dirty="0" smtClean="0"/>
              <a:t>packets</a:t>
            </a:r>
            <a:r>
              <a:rPr lang="zh-CN" altLang="en-US" dirty="0" smtClean="0"/>
              <a:t> </a:t>
            </a:r>
            <a:r>
              <a:rPr lang="en-US" altLang="zh-CN" dirty="0" smtClean="0"/>
              <a:t>cancel</a:t>
            </a:r>
            <a:r>
              <a:rPr lang="zh-CN" altLang="en-US" dirty="0" smtClean="0"/>
              <a:t> </a:t>
            </a:r>
            <a:r>
              <a:rPr lang="en-US" altLang="zh-CN" dirty="0" smtClean="0"/>
              <a:t>out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A8AC-C669-244C-953E-6C477326AD5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62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617"/>
    </mc:Choice>
    <mc:Fallback xmlns="">
      <p:transition spd="slow" advTm="58617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Invertible Bloom Filter: multiple hashes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A8AC-C669-244C-953E-6C477326AD58}" type="slidenum">
              <a:rPr lang="en-US" smtClean="0"/>
              <a:t>12</a:t>
            </a:fld>
            <a:endParaRPr lang="en-US"/>
          </a:p>
        </p:txBody>
      </p:sp>
      <p:sp>
        <p:nvSpPr>
          <p:cNvPr id="5" name="Off-page Connector 4"/>
          <p:cNvSpPr/>
          <p:nvPr/>
        </p:nvSpPr>
        <p:spPr>
          <a:xfrm>
            <a:off x="4159499" y="2730880"/>
            <a:ext cx="425644" cy="364066"/>
          </a:xfrm>
          <a:prstGeom prst="flowChartOffpageConnecto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smtClean="0"/>
              <a:t>H1</a:t>
            </a:r>
            <a:endParaRPr lang="en-US" sz="2400" dirty="0"/>
          </a:p>
        </p:txBody>
      </p:sp>
      <p:graphicFrame>
        <p:nvGraphicFramePr>
          <p:cNvPr id="6" name="Table 5"/>
          <p:cNvGraphicFramePr/>
          <p:nvPr>
            <p:extLst>
              <p:ext uri="{D42A27DB-BD31-4B8C-83A1-F6EECF244321}">
                <p14:modId xmlns:p14="http://schemas.microsoft.com/office/powerpoint/2010/main" val="1219889122"/>
              </p:ext>
            </p:extLst>
          </p:nvPr>
        </p:nvGraphicFramePr>
        <p:xfrm>
          <a:off x="1968134" y="3905584"/>
          <a:ext cx="6655487" cy="731520"/>
        </p:xfrm>
        <a:graphic>
          <a:graphicData uri="http://schemas.openxmlformats.org/drawingml/2006/table">
            <a:tbl>
              <a:tblPr/>
              <a:tblGrid>
                <a:gridCol w="1066909"/>
                <a:gridCol w="1092312"/>
                <a:gridCol w="1219327"/>
                <a:gridCol w="1092315"/>
                <a:gridCol w="1092312"/>
                <a:gridCol w="1092312"/>
              </a:tblGrid>
              <a:tr h="3988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xorSum</a:t>
                      </a:r>
                      <a:endParaRPr sz="2400" b="1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Calibri"/>
                        </a:rPr>
                        <a:t>count</a:t>
                      </a:r>
                      <a:endParaRPr sz="2400" b="1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sz="2400" dirty="0"/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sz="24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sz="24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sz="24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sz="2400" dirty="0"/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7" name="CustomShape 3"/>
          <p:cNvSpPr/>
          <p:nvPr/>
        </p:nvSpPr>
        <p:spPr>
          <a:xfrm>
            <a:off x="5515361" y="1842128"/>
            <a:ext cx="768097" cy="32004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a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8" name="Off-page Connector 7"/>
          <p:cNvSpPr/>
          <p:nvPr/>
        </p:nvSpPr>
        <p:spPr>
          <a:xfrm>
            <a:off x="5670356" y="2730880"/>
            <a:ext cx="425644" cy="364066"/>
          </a:xfrm>
          <a:prstGeom prst="flowChartOffpageConnecto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smtClean="0"/>
              <a:t>H2</a:t>
            </a:r>
            <a:endParaRPr lang="en-US" sz="2400" dirty="0"/>
          </a:p>
        </p:txBody>
      </p:sp>
      <p:sp>
        <p:nvSpPr>
          <p:cNvPr id="9" name="Off-page Connector 8"/>
          <p:cNvSpPr/>
          <p:nvPr/>
        </p:nvSpPr>
        <p:spPr>
          <a:xfrm>
            <a:off x="7181213" y="2730880"/>
            <a:ext cx="425644" cy="364066"/>
          </a:xfrm>
          <a:prstGeom prst="flowChartOffpageConnecto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smtClean="0"/>
              <a:t>H3</a:t>
            </a:r>
            <a:endParaRPr lang="en-US" sz="2400" dirty="0"/>
          </a:p>
        </p:txBody>
      </p:sp>
      <p:cxnSp>
        <p:nvCxnSpPr>
          <p:cNvPr id="11" name="Straight Arrow Connector 10"/>
          <p:cNvCxnSpPr>
            <a:stCxn id="7" idx="2"/>
            <a:endCxn id="5" idx="0"/>
          </p:cNvCxnSpPr>
          <p:nvPr/>
        </p:nvCxnSpPr>
        <p:spPr>
          <a:xfrm flipH="1">
            <a:off x="4372321" y="2162168"/>
            <a:ext cx="1527089" cy="56871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2"/>
          </p:cNvCxnSpPr>
          <p:nvPr/>
        </p:nvCxnSpPr>
        <p:spPr>
          <a:xfrm flipH="1">
            <a:off x="3611105" y="3094946"/>
            <a:ext cx="761216" cy="7682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2"/>
            <a:endCxn id="8" idx="0"/>
          </p:cNvCxnSpPr>
          <p:nvPr/>
        </p:nvCxnSpPr>
        <p:spPr>
          <a:xfrm flipH="1">
            <a:off x="5883178" y="2162168"/>
            <a:ext cx="16232" cy="56871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8" idx="2"/>
          </p:cNvCxnSpPr>
          <p:nvPr/>
        </p:nvCxnSpPr>
        <p:spPr>
          <a:xfrm>
            <a:off x="5883178" y="3094946"/>
            <a:ext cx="16232" cy="7682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7" idx="2"/>
            <a:endCxn id="9" idx="0"/>
          </p:cNvCxnSpPr>
          <p:nvPr/>
        </p:nvCxnSpPr>
        <p:spPr>
          <a:xfrm>
            <a:off x="5899410" y="2162168"/>
            <a:ext cx="1494625" cy="56871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9" idx="2"/>
          </p:cNvCxnSpPr>
          <p:nvPr/>
        </p:nvCxnSpPr>
        <p:spPr>
          <a:xfrm flipH="1">
            <a:off x="6988629" y="3094946"/>
            <a:ext cx="405406" cy="81063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5946" y="6444343"/>
            <a:ext cx="3804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[Invertible Bloom Filter (</a:t>
            </a:r>
            <a:r>
              <a:rPr lang="en-US" dirty="0" err="1" smtClean="0"/>
              <a:t>Sigcomm</a:t>
            </a:r>
            <a:r>
              <a:rPr lang="en-US" dirty="0" smtClean="0"/>
              <a:t>’ 11)]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7581493" y="1826990"/>
            <a:ext cx="4096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 = &lt;5-tuple, </a:t>
            </a:r>
            <a:r>
              <a:rPr lang="en-US" altLang="zh-CN" sz="2400" dirty="0" err="1"/>
              <a:t>IP_Identification</a:t>
            </a:r>
            <a:r>
              <a:rPr lang="en-US" altLang="zh-CN" sz="2400" dirty="0"/>
              <a:t> </a:t>
            </a:r>
            <a:r>
              <a:rPr lang="en-US" sz="2400" dirty="0" smtClean="0"/>
              <a:t>&gt;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1908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81"/>
    </mc:Choice>
    <mc:Fallback xmlns="">
      <p:transition spd="slow" advTm="137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Invertible Bloom </a:t>
            </a:r>
            <a:r>
              <a:rPr lang="en-US" dirty="0" smtClean="0"/>
              <a:t>Filter: </a:t>
            </a:r>
            <a:r>
              <a:rPr lang="en-US" dirty="0"/>
              <a:t>multiple hashes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A8AC-C669-244C-953E-6C477326AD58}" type="slidenum">
              <a:rPr lang="en-US" smtClean="0"/>
              <a:t>13</a:t>
            </a:fld>
            <a:endParaRPr lang="en-US"/>
          </a:p>
        </p:txBody>
      </p:sp>
      <p:sp>
        <p:nvSpPr>
          <p:cNvPr id="5" name="Off-page Connector 4"/>
          <p:cNvSpPr/>
          <p:nvPr/>
        </p:nvSpPr>
        <p:spPr>
          <a:xfrm>
            <a:off x="4159499" y="2730880"/>
            <a:ext cx="425644" cy="364066"/>
          </a:xfrm>
          <a:prstGeom prst="flowChartOffpageConnecto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smtClean="0"/>
              <a:t>H1</a:t>
            </a:r>
            <a:endParaRPr lang="en-US" sz="2400" dirty="0"/>
          </a:p>
        </p:txBody>
      </p:sp>
      <p:graphicFrame>
        <p:nvGraphicFramePr>
          <p:cNvPr id="6" name="Table 5"/>
          <p:cNvGraphicFramePr/>
          <p:nvPr>
            <p:extLst>
              <p:ext uri="{D42A27DB-BD31-4B8C-83A1-F6EECF244321}">
                <p14:modId xmlns:p14="http://schemas.microsoft.com/office/powerpoint/2010/main" val="75484665"/>
              </p:ext>
            </p:extLst>
          </p:nvPr>
        </p:nvGraphicFramePr>
        <p:xfrm>
          <a:off x="1968134" y="3905584"/>
          <a:ext cx="6655487" cy="731520"/>
        </p:xfrm>
        <a:graphic>
          <a:graphicData uri="http://schemas.openxmlformats.org/drawingml/2006/table">
            <a:tbl>
              <a:tblPr/>
              <a:tblGrid>
                <a:gridCol w="1066909"/>
                <a:gridCol w="1092312"/>
                <a:gridCol w="1219327"/>
                <a:gridCol w="1092315"/>
                <a:gridCol w="1092312"/>
                <a:gridCol w="1092312"/>
              </a:tblGrid>
              <a:tr h="3988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xorSum</a:t>
                      </a:r>
                      <a:endParaRPr sz="2400" b="1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Calibri"/>
                        </a:rPr>
                        <a:t>count</a:t>
                      </a:r>
                      <a:endParaRPr sz="2400" b="1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+mn-lt"/>
                        </a:rPr>
                        <a:t>a</a:t>
                      </a:r>
                      <a:endParaRPr sz="2400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Calibri"/>
                        </a:rPr>
                        <a:t>1</a:t>
                      </a:r>
                      <a:endParaRPr sz="24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sz="24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endParaRPr sz="2400" dirty="0">
                        <a:solidFill>
                          <a:srgbClr val="FF0000"/>
                        </a:solidFill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Calibri"/>
                        </a:rPr>
                        <a:t>1</a:t>
                      </a:r>
                      <a:endParaRPr sz="24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FF0000"/>
                          </a:solidFill>
                        </a:rPr>
                        <a:t>a</a:t>
                      </a:r>
                      <a:endParaRPr sz="2400" dirty="0">
                        <a:solidFill>
                          <a:srgbClr val="FF0000"/>
                        </a:solidFill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Calibri"/>
                        </a:rPr>
                        <a:t>1</a:t>
                      </a:r>
                      <a:endParaRPr sz="24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sz="2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7" name="CustomShape 3"/>
          <p:cNvSpPr/>
          <p:nvPr/>
        </p:nvSpPr>
        <p:spPr>
          <a:xfrm>
            <a:off x="5515361" y="1842128"/>
            <a:ext cx="768097" cy="32004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a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8" name="Off-page Connector 7"/>
          <p:cNvSpPr/>
          <p:nvPr/>
        </p:nvSpPr>
        <p:spPr>
          <a:xfrm>
            <a:off x="5670356" y="2730880"/>
            <a:ext cx="425644" cy="364066"/>
          </a:xfrm>
          <a:prstGeom prst="flowChartOffpageConnecto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smtClean="0"/>
              <a:t>H2</a:t>
            </a:r>
            <a:endParaRPr lang="en-US" sz="2400" dirty="0"/>
          </a:p>
        </p:txBody>
      </p:sp>
      <p:sp>
        <p:nvSpPr>
          <p:cNvPr id="9" name="Off-page Connector 8"/>
          <p:cNvSpPr/>
          <p:nvPr/>
        </p:nvSpPr>
        <p:spPr>
          <a:xfrm>
            <a:off x="7181213" y="2730880"/>
            <a:ext cx="425644" cy="364066"/>
          </a:xfrm>
          <a:prstGeom prst="flowChartOffpageConnecto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smtClean="0"/>
              <a:t>H3</a:t>
            </a:r>
            <a:endParaRPr lang="en-US" sz="2400" dirty="0"/>
          </a:p>
        </p:txBody>
      </p:sp>
      <p:cxnSp>
        <p:nvCxnSpPr>
          <p:cNvPr id="11" name="Straight Arrow Connector 10"/>
          <p:cNvCxnSpPr>
            <a:stCxn id="7" idx="2"/>
            <a:endCxn id="5" idx="0"/>
          </p:cNvCxnSpPr>
          <p:nvPr/>
        </p:nvCxnSpPr>
        <p:spPr>
          <a:xfrm flipH="1">
            <a:off x="4372321" y="2162168"/>
            <a:ext cx="1527089" cy="56871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2"/>
          </p:cNvCxnSpPr>
          <p:nvPr/>
        </p:nvCxnSpPr>
        <p:spPr>
          <a:xfrm flipH="1">
            <a:off x="3611105" y="3094946"/>
            <a:ext cx="761216" cy="7682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7" idx="2"/>
            <a:endCxn id="8" idx="0"/>
          </p:cNvCxnSpPr>
          <p:nvPr/>
        </p:nvCxnSpPr>
        <p:spPr>
          <a:xfrm flipH="1">
            <a:off x="5883178" y="2162168"/>
            <a:ext cx="16232" cy="56871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7" idx="2"/>
            <a:endCxn id="9" idx="0"/>
          </p:cNvCxnSpPr>
          <p:nvPr/>
        </p:nvCxnSpPr>
        <p:spPr>
          <a:xfrm>
            <a:off x="5899410" y="2162168"/>
            <a:ext cx="1494625" cy="56871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8" idx="2"/>
          </p:cNvCxnSpPr>
          <p:nvPr/>
        </p:nvCxnSpPr>
        <p:spPr>
          <a:xfrm>
            <a:off x="5883178" y="3094946"/>
            <a:ext cx="16232" cy="7682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9" idx="2"/>
          </p:cNvCxnSpPr>
          <p:nvPr/>
        </p:nvCxnSpPr>
        <p:spPr>
          <a:xfrm flipH="1">
            <a:off x="6988629" y="3094946"/>
            <a:ext cx="405406" cy="81063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5946" y="6444343"/>
            <a:ext cx="3804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[Invertible Bloom Filter (</a:t>
            </a:r>
            <a:r>
              <a:rPr lang="en-US" dirty="0" err="1" smtClean="0"/>
              <a:t>Sigcomm</a:t>
            </a:r>
            <a:r>
              <a:rPr lang="en-US" dirty="0" smtClean="0"/>
              <a:t>’ 11)]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581493" y="1826990"/>
            <a:ext cx="4096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 = &lt;5-tuple, </a:t>
            </a:r>
            <a:r>
              <a:rPr lang="en-US" altLang="zh-CN" sz="2400" dirty="0" err="1"/>
              <a:t>IP_Identification</a:t>
            </a:r>
            <a:r>
              <a:rPr lang="en-US" altLang="zh-CN" sz="2400" dirty="0"/>
              <a:t> </a:t>
            </a:r>
            <a:r>
              <a:rPr lang="en-US" sz="2400" dirty="0" smtClean="0"/>
              <a:t>&gt;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11466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918">
        <p:fade/>
      </p:transition>
    </mc:Choice>
    <mc:Fallback xmlns="">
      <p:transition spd="med" advTm="891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Invertible Bloom </a:t>
            </a:r>
            <a:r>
              <a:rPr lang="en-US" dirty="0" smtClean="0"/>
              <a:t>Filter: mix packets with XOR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A8AC-C669-244C-953E-6C477326AD58}" type="slidenum">
              <a:rPr lang="en-US" smtClean="0"/>
              <a:t>14</a:t>
            </a:fld>
            <a:endParaRPr lang="en-US"/>
          </a:p>
        </p:txBody>
      </p:sp>
      <p:sp>
        <p:nvSpPr>
          <p:cNvPr id="5" name="Off-page Connector 4"/>
          <p:cNvSpPr/>
          <p:nvPr/>
        </p:nvSpPr>
        <p:spPr>
          <a:xfrm>
            <a:off x="4159499" y="2730880"/>
            <a:ext cx="425644" cy="364066"/>
          </a:xfrm>
          <a:prstGeom prst="flowChartOffpageConnecto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smtClean="0"/>
              <a:t>H1</a:t>
            </a:r>
            <a:endParaRPr lang="en-US" sz="2400" dirty="0"/>
          </a:p>
        </p:txBody>
      </p:sp>
      <p:graphicFrame>
        <p:nvGraphicFramePr>
          <p:cNvPr id="6" name="Table 5"/>
          <p:cNvGraphicFramePr/>
          <p:nvPr>
            <p:extLst>
              <p:ext uri="{D42A27DB-BD31-4B8C-83A1-F6EECF244321}">
                <p14:modId xmlns:p14="http://schemas.microsoft.com/office/powerpoint/2010/main" val="1779509060"/>
              </p:ext>
            </p:extLst>
          </p:nvPr>
        </p:nvGraphicFramePr>
        <p:xfrm>
          <a:off x="1968134" y="3905584"/>
          <a:ext cx="6655487" cy="731520"/>
        </p:xfrm>
        <a:graphic>
          <a:graphicData uri="http://schemas.openxmlformats.org/drawingml/2006/table">
            <a:tbl>
              <a:tblPr/>
              <a:tblGrid>
                <a:gridCol w="1066909"/>
                <a:gridCol w="1092312"/>
                <a:gridCol w="1219327"/>
                <a:gridCol w="1092315"/>
                <a:gridCol w="1092312"/>
                <a:gridCol w="1092312"/>
              </a:tblGrid>
              <a:tr h="3988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xorSum</a:t>
                      </a:r>
                      <a:endParaRPr sz="2400" b="1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Calibri"/>
                        </a:rPr>
                        <a:t>count</a:t>
                      </a:r>
                      <a:endParaRPr sz="2400" b="1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a</a:t>
                      </a:r>
                      <a:endParaRPr sz="2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Calibri"/>
                        </a:rPr>
                        <a:t>1</a:t>
                      </a:r>
                      <a:endParaRPr sz="2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sz="2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sz="2400" dirty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Calibri"/>
                        </a:rPr>
                        <a:t>1</a:t>
                      </a:r>
                      <a:endParaRPr sz="2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sz="2400" dirty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Calibri"/>
                        </a:rPr>
                        <a:t>1</a:t>
                      </a:r>
                      <a:endParaRPr sz="2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sz="2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8" name="Off-page Connector 7"/>
          <p:cNvSpPr/>
          <p:nvPr/>
        </p:nvSpPr>
        <p:spPr>
          <a:xfrm>
            <a:off x="5670356" y="2730880"/>
            <a:ext cx="425644" cy="364066"/>
          </a:xfrm>
          <a:prstGeom prst="flowChartOffpageConnecto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smtClean="0"/>
              <a:t>H2</a:t>
            </a:r>
            <a:endParaRPr lang="en-US" sz="2400" dirty="0"/>
          </a:p>
        </p:txBody>
      </p:sp>
      <p:sp>
        <p:nvSpPr>
          <p:cNvPr id="9" name="Off-page Connector 8"/>
          <p:cNvSpPr/>
          <p:nvPr/>
        </p:nvSpPr>
        <p:spPr>
          <a:xfrm>
            <a:off x="7181213" y="2730880"/>
            <a:ext cx="425644" cy="364066"/>
          </a:xfrm>
          <a:prstGeom prst="flowChartOffpageConnecto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smtClean="0"/>
              <a:t>H3</a:t>
            </a:r>
            <a:endParaRPr lang="en-US" sz="2400" dirty="0"/>
          </a:p>
        </p:txBody>
      </p:sp>
      <p:cxnSp>
        <p:nvCxnSpPr>
          <p:cNvPr id="11" name="Straight Arrow Connector 10"/>
          <p:cNvCxnSpPr>
            <a:endCxn id="5" idx="0"/>
          </p:cNvCxnSpPr>
          <p:nvPr/>
        </p:nvCxnSpPr>
        <p:spPr>
          <a:xfrm flipH="1">
            <a:off x="4372321" y="2162168"/>
            <a:ext cx="1527089" cy="56871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2"/>
          </p:cNvCxnSpPr>
          <p:nvPr/>
        </p:nvCxnSpPr>
        <p:spPr>
          <a:xfrm>
            <a:off x="4372321" y="3094946"/>
            <a:ext cx="398462" cy="7682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8" idx="0"/>
          </p:cNvCxnSpPr>
          <p:nvPr/>
        </p:nvCxnSpPr>
        <p:spPr>
          <a:xfrm flipH="1">
            <a:off x="5883178" y="2162168"/>
            <a:ext cx="16232" cy="56871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9" idx="0"/>
          </p:cNvCxnSpPr>
          <p:nvPr/>
        </p:nvCxnSpPr>
        <p:spPr>
          <a:xfrm>
            <a:off x="5899410" y="2162168"/>
            <a:ext cx="1494625" cy="56871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8" idx="2"/>
          </p:cNvCxnSpPr>
          <p:nvPr/>
        </p:nvCxnSpPr>
        <p:spPr>
          <a:xfrm>
            <a:off x="5883178" y="3094946"/>
            <a:ext cx="16232" cy="7682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9" idx="2"/>
          </p:cNvCxnSpPr>
          <p:nvPr/>
        </p:nvCxnSpPr>
        <p:spPr>
          <a:xfrm>
            <a:off x="7394035" y="3094946"/>
            <a:ext cx="676539" cy="7682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5946" y="6444343"/>
            <a:ext cx="3804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[Invertible Bloom Filter (</a:t>
            </a:r>
            <a:r>
              <a:rPr lang="en-US" dirty="0" err="1" smtClean="0"/>
              <a:t>Sigcomm</a:t>
            </a:r>
            <a:r>
              <a:rPr lang="en-US" dirty="0" smtClean="0"/>
              <a:t>’ 11)]</a:t>
            </a:r>
            <a:endParaRPr lang="en-US" dirty="0"/>
          </a:p>
        </p:txBody>
      </p:sp>
      <p:sp>
        <p:nvSpPr>
          <p:cNvPr id="17" name="CustomShape 3"/>
          <p:cNvSpPr/>
          <p:nvPr/>
        </p:nvSpPr>
        <p:spPr>
          <a:xfrm>
            <a:off x="5507245" y="1843990"/>
            <a:ext cx="768097" cy="32004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  <a:latin typeface="Calibri"/>
              </a:rPr>
              <a:t>b</a:t>
            </a:r>
            <a:endParaRPr sz="24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085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545">
        <p:fade/>
      </p:transition>
    </mc:Choice>
    <mc:Fallback xmlns="">
      <p:transition spd="med" advTm="45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Invertible Bloom </a:t>
            </a:r>
            <a:r>
              <a:rPr lang="en-US" dirty="0" smtClean="0"/>
              <a:t>Filter: mix packets with XOR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A8AC-C669-244C-953E-6C477326AD58}" type="slidenum">
              <a:rPr lang="en-US" smtClean="0"/>
              <a:t>15</a:t>
            </a:fld>
            <a:endParaRPr lang="en-US"/>
          </a:p>
        </p:txBody>
      </p:sp>
      <p:sp>
        <p:nvSpPr>
          <p:cNvPr id="5" name="Off-page Connector 4"/>
          <p:cNvSpPr/>
          <p:nvPr/>
        </p:nvSpPr>
        <p:spPr>
          <a:xfrm>
            <a:off x="4159499" y="2730880"/>
            <a:ext cx="425644" cy="364066"/>
          </a:xfrm>
          <a:prstGeom prst="flowChartOffpageConnecto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smtClean="0"/>
              <a:t>H1</a:t>
            </a:r>
            <a:endParaRPr lang="en-US" sz="2400" dirty="0"/>
          </a:p>
        </p:txBody>
      </p:sp>
      <p:graphicFrame>
        <p:nvGraphicFramePr>
          <p:cNvPr id="6" name="Table 5"/>
          <p:cNvGraphicFramePr/>
          <p:nvPr>
            <p:extLst>
              <p:ext uri="{D42A27DB-BD31-4B8C-83A1-F6EECF244321}">
                <p14:modId xmlns:p14="http://schemas.microsoft.com/office/powerpoint/2010/main" val="1271318178"/>
              </p:ext>
            </p:extLst>
          </p:nvPr>
        </p:nvGraphicFramePr>
        <p:xfrm>
          <a:off x="1968134" y="3905584"/>
          <a:ext cx="6655487" cy="731520"/>
        </p:xfrm>
        <a:graphic>
          <a:graphicData uri="http://schemas.openxmlformats.org/drawingml/2006/table">
            <a:tbl>
              <a:tblPr/>
              <a:tblGrid>
                <a:gridCol w="1066909"/>
                <a:gridCol w="1092312"/>
                <a:gridCol w="1219327"/>
                <a:gridCol w="1092315"/>
                <a:gridCol w="1092312"/>
                <a:gridCol w="1092312"/>
              </a:tblGrid>
              <a:tr h="3988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xorSum</a:t>
                      </a:r>
                      <a:endParaRPr sz="2400" b="1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Calibri"/>
                        </a:rPr>
                        <a:t>count</a:t>
                      </a:r>
                      <a:endParaRPr sz="2400" b="1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+mn-lt"/>
                        </a:rPr>
                        <a:t>a</a:t>
                      </a:r>
                      <a:endParaRPr sz="2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Calibri"/>
                        </a:rPr>
                        <a:t>1</a:t>
                      </a:r>
                      <a:endParaRPr sz="2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sz="24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endParaRPr sz="2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solidFill>
                            <a:srgbClr val="FF0000"/>
                          </a:solidFill>
                        </a:rPr>
                        <a:t>a</a:t>
                      </a:r>
                      <a:r>
                        <a:rPr lang="en-US" altLang="zh-CN" sz="2400" dirty="0" err="1" smtClean="0">
                          <a:solidFill>
                            <a:srgbClr val="FF0000"/>
                          </a:solidFill>
                          <a:latin typeface="+mn-lt"/>
                        </a:rPr>
                        <a:t>⊕b</a:t>
                      </a:r>
                      <a:endParaRPr sz="2400" dirty="0">
                        <a:solidFill>
                          <a:srgbClr val="FF0000"/>
                        </a:solidFill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FF0000"/>
                          </a:solidFill>
                          <a:latin typeface="Calibri"/>
                        </a:rPr>
                        <a:t>2</a:t>
                      </a:r>
                      <a:endParaRPr sz="2400" dirty="0">
                        <a:solidFill>
                          <a:srgbClr val="FF0000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a</a:t>
                      </a:r>
                      <a:endParaRPr sz="2400" dirty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latin typeface="Calibri"/>
                        </a:rPr>
                        <a:t>1</a:t>
                      </a:r>
                      <a:endParaRPr sz="2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b</a:t>
                      </a:r>
                      <a:endParaRPr sz="2400" dirty="0">
                        <a:solidFill>
                          <a:schemeClr val="tx1"/>
                        </a:solidFill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sz="24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8" name="Off-page Connector 7"/>
          <p:cNvSpPr/>
          <p:nvPr/>
        </p:nvSpPr>
        <p:spPr>
          <a:xfrm>
            <a:off x="5670356" y="2730880"/>
            <a:ext cx="425644" cy="364066"/>
          </a:xfrm>
          <a:prstGeom prst="flowChartOffpageConnecto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smtClean="0"/>
              <a:t>H2</a:t>
            </a:r>
            <a:endParaRPr lang="en-US" sz="2400" dirty="0"/>
          </a:p>
        </p:txBody>
      </p:sp>
      <p:sp>
        <p:nvSpPr>
          <p:cNvPr id="9" name="Off-page Connector 8"/>
          <p:cNvSpPr/>
          <p:nvPr/>
        </p:nvSpPr>
        <p:spPr>
          <a:xfrm>
            <a:off x="7181213" y="2730880"/>
            <a:ext cx="425644" cy="364066"/>
          </a:xfrm>
          <a:prstGeom prst="flowChartOffpageConnector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smtClean="0"/>
              <a:t>H3</a:t>
            </a:r>
            <a:endParaRPr lang="en-US" sz="2400" dirty="0"/>
          </a:p>
        </p:txBody>
      </p:sp>
      <p:cxnSp>
        <p:nvCxnSpPr>
          <p:cNvPr id="11" name="Straight Arrow Connector 10"/>
          <p:cNvCxnSpPr>
            <a:endCxn id="5" idx="0"/>
          </p:cNvCxnSpPr>
          <p:nvPr/>
        </p:nvCxnSpPr>
        <p:spPr>
          <a:xfrm flipH="1">
            <a:off x="4372321" y="2162168"/>
            <a:ext cx="1527089" cy="56871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2"/>
          </p:cNvCxnSpPr>
          <p:nvPr/>
        </p:nvCxnSpPr>
        <p:spPr>
          <a:xfrm>
            <a:off x="4372321" y="3094946"/>
            <a:ext cx="398462" cy="7682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8" idx="0"/>
          </p:cNvCxnSpPr>
          <p:nvPr/>
        </p:nvCxnSpPr>
        <p:spPr>
          <a:xfrm flipH="1">
            <a:off x="5883178" y="2162168"/>
            <a:ext cx="16232" cy="56871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9" idx="0"/>
          </p:cNvCxnSpPr>
          <p:nvPr/>
        </p:nvCxnSpPr>
        <p:spPr>
          <a:xfrm>
            <a:off x="5899410" y="2162168"/>
            <a:ext cx="1494625" cy="56871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8" idx="2"/>
          </p:cNvCxnSpPr>
          <p:nvPr/>
        </p:nvCxnSpPr>
        <p:spPr>
          <a:xfrm>
            <a:off x="5883178" y="3094946"/>
            <a:ext cx="16232" cy="7682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9" idx="2"/>
          </p:cNvCxnSpPr>
          <p:nvPr/>
        </p:nvCxnSpPr>
        <p:spPr>
          <a:xfrm>
            <a:off x="7394035" y="3094946"/>
            <a:ext cx="676539" cy="76823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5946" y="6444343"/>
            <a:ext cx="3804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[Invertible Bloom Filter (</a:t>
            </a:r>
            <a:r>
              <a:rPr lang="en-US" dirty="0" err="1" smtClean="0"/>
              <a:t>Sigcomm</a:t>
            </a:r>
            <a:r>
              <a:rPr lang="en-US" dirty="0" smtClean="0"/>
              <a:t>’ 11)]</a:t>
            </a:r>
            <a:endParaRPr lang="en-US" dirty="0"/>
          </a:p>
        </p:txBody>
      </p:sp>
      <p:sp>
        <p:nvSpPr>
          <p:cNvPr id="17" name="CustomShape 3"/>
          <p:cNvSpPr/>
          <p:nvPr/>
        </p:nvSpPr>
        <p:spPr>
          <a:xfrm>
            <a:off x="5507245" y="1843990"/>
            <a:ext cx="768097" cy="32004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  <a:latin typeface="Calibri"/>
              </a:rPr>
              <a:t>b</a:t>
            </a:r>
            <a:endParaRPr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79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23">
        <p:fade/>
      </p:transition>
    </mc:Choice>
    <mc:Fallback xmlns="">
      <p:transition spd="med" advTm="1012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Same hash functions across switches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A8AC-C669-244C-953E-6C477326AD58}" type="slidenum">
              <a:rPr lang="en-US" smtClean="0"/>
              <a:t>16</a:t>
            </a:fld>
            <a:endParaRPr lang="en-US"/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1835990022"/>
              </p:ext>
            </p:extLst>
          </p:nvPr>
        </p:nvGraphicFramePr>
        <p:xfrm>
          <a:off x="1968134" y="2467294"/>
          <a:ext cx="6655487" cy="731520"/>
        </p:xfrm>
        <a:graphic>
          <a:graphicData uri="http://schemas.openxmlformats.org/drawingml/2006/table">
            <a:tbl>
              <a:tblPr/>
              <a:tblGrid>
                <a:gridCol w="1066909"/>
                <a:gridCol w="1092312"/>
                <a:gridCol w="1219327"/>
                <a:gridCol w="1092315"/>
                <a:gridCol w="1092312"/>
                <a:gridCol w="1092312"/>
              </a:tblGrid>
              <a:tr h="3988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xorSum</a:t>
                      </a:r>
                      <a:endParaRPr sz="2400" b="1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Calibri"/>
                        </a:rPr>
                        <a:t>count</a:t>
                      </a:r>
                      <a:endParaRPr sz="2400" b="1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0</a:t>
                      </a:r>
                      <a:endParaRPr sz="2400" dirty="0" smtClean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sz="2400" dirty="0"/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0</a:t>
                      </a:r>
                      <a:endParaRPr sz="2400" dirty="0" smtClean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/>
                        <a:t>0</a:t>
                      </a:r>
                      <a:endParaRPr sz="24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0</a:t>
                      </a:r>
                      <a:endParaRPr sz="24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sz="24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0</a:t>
                      </a:r>
                      <a:endParaRPr sz="24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sz="24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0</a:t>
                      </a:r>
                      <a:endParaRPr sz="24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/>
                        <a:t>0</a:t>
                      </a:r>
                      <a:endParaRPr sz="2400" dirty="0"/>
                    </a:p>
                  </a:txBody>
                  <a:tcPr marL="0" marR="0" marT="0" marB="0"/>
                </a:tc>
              </a:tr>
            </a:tbl>
          </a:graphicData>
        </a:graphic>
      </p:graphicFrame>
      <p:graphicFrame>
        <p:nvGraphicFramePr>
          <p:cNvPr id="14" name="Table 13"/>
          <p:cNvGraphicFramePr/>
          <p:nvPr>
            <p:extLst>
              <p:ext uri="{D42A27DB-BD31-4B8C-83A1-F6EECF244321}">
                <p14:modId xmlns:p14="http://schemas.microsoft.com/office/powerpoint/2010/main" val="1591379175"/>
              </p:ext>
            </p:extLst>
          </p:nvPr>
        </p:nvGraphicFramePr>
        <p:xfrm>
          <a:off x="1968134" y="4048195"/>
          <a:ext cx="6655487" cy="731520"/>
        </p:xfrm>
        <a:graphic>
          <a:graphicData uri="http://schemas.openxmlformats.org/drawingml/2006/table">
            <a:tbl>
              <a:tblPr/>
              <a:tblGrid>
                <a:gridCol w="1066909"/>
                <a:gridCol w="1092312"/>
                <a:gridCol w="1219327"/>
                <a:gridCol w="1092315"/>
                <a:gridCol w="1092312"/>
                <a:gridCol w="1092312"/>
              </a:tblGrid>
              <a:tr h="3988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xorSum</a:t>
                      </a:r>
                      <a:endParaRPr sz="2400" b="1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Calibri"/>
                        </a:rPr>
                        <a:t>count</a:t>
                      </a:r>
                      <a:endParaRPr sz="2400" b="1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sz="24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sz="2400" dirty="0"/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sz="24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0</a:t>
                      </a:r>
                      <a:endParaRPr sz="24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sz="24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sz="24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sz="24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0</a:t>
                      </a:r>
                      <a:endParaRPr sz="24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2400" dirty="0" smtClean="0"/>
                        <a:t>0</a:t>
                      </a:r>
                      <a:endParaRPr sz="2400" dirty="0"/>
                    </a:p>
                  </a:txBody>
                  <a:tcPr marL="0" marR="0" marT="0" marB="0"/>
                </a:tc>
              </a:tr>
            </a:tbl>
          </a:graphicData>
        </a:graphic>
      </p:graphicFrame>
      <p:grpSp>
        <p:nvGrpSpPr>
          <p:cNvPr id="21" name="Group 20"/>
          <p:cNvGrpSpPr/>
          <p:nvPr/>
        </p:nvGrpSpPr>
        <p:grpSpPr>
          <a:xfrm>
            <a:off x="9258087" y="2105005"/>
            <a:ext cx="2995401" cy="4201650"/>
            <a:chOff x="9258087" y="2105005"/>
            <a:chExt cx="2995401" cy="4201650"/>
          </a:xfrm>
        </p:grpSpPr>
        <p:pic>
          <p:nvPicPr>
            <p:cNvPr id="15" name="Picture 4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58087" y="2386287"/>
              <a:ext cx="1302160" cy="812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58087" y="3967188"/>
              <a:ext cx="1302160" cy="812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36422" y="5224708"/>
              <a:ext cx="807299" cy="1081947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0494930" y="2105005"/>
              <a:ext cx="13767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 smtClean="0"/>
                <a:t>upstream</a:t>
              </a:r>
              <a:endParaRPr lang="en-US" sz="2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494930" y="3576108"/>
              <a:ext cx="17585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 smtClean="0"/>
                <a:t>downstream</a:t>
              </a:r>
              <a:endParaRPr lang="en-US" sz="24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494930" y="5483409"/>
              <a:ext cx="13040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 smtClean="0"/>
                <a:t>Collector</a:t>
              </a:r>
              <a:endParaRPr lang="en-US" sz="2400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65946" y="6444343"/>
            <a:ext cx="3804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[Invertible Bloom Filter (</a:t>
            </a:r>
            <a:r>
              <a:rPr lang="en-US" dirty="0" err="1" smtClean="0"/>
              <a:t>Sigcomm</a:t>
            </a:r>
            <a:r>
              <a:rPr lang="en-US" dirty="0" smtClean="0"/>
              <a:t>’ 11)]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14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26"/>
    </mc:Choice>
    <mc:Fallback xmlns="">
      <p:transition spd="slow" advTm="13226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Same hash functions across switches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A8AC-C669-244C-953E-6C477326AD58}" type="slidenum">
              <a:rPr lang="en-US" smtClean="0"/>
              <a:t>17</a:t>
            </a:fld>
            <a:endParaRPr lang="en-US"/>
          </a:p>
        </p:txBody>
      </p:sp>
      <p:sp>
        <p:nvSpPr>
          <p:cNvPr id="6" name="CustomShape 3"/>
          <p:cNvSpPr/>
          <p:nvPr/>
        </p:nvSpPr>
        <p:spPr>
          <a:xfrm>
            <a:off x="3160900" y="2077087"/>
            <a:ext cx="768097" cy="32004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a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7" name="CustomShape 3"/>
          <p:cNvSpPr/>
          <p:nvPr/>
        </p:nvSpPr>
        <p:spPr>
          <a:xfrm>
            <a:off x="5483476" y="2078287"/>
            <a:ext cx="768097" cy="32004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a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8" name="CustomShape 3"/>
          <p:cNvSpPr/>
          <p:nvPr/>
        </p:nvSpPr>
        <p:spPr>
          <a:xfrm>
            <a:off x="6568563" y="2077087"/>
            <a:ext cx="768097" cy="32004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a</a:t>
            </a:r>
            <a:endParaRPr sz="2400" dirty="0">
              <a:solidFill>
                <a:schemeClr val="bg1"/>
              </a:solidFill>
            </a:endParaRPr>
          </a:p>
        </p:txBody>
      </p:sp>
      <p:graphicFrame>
        <p:nvGraphicFramePr>
          <p:cNvPr id="16" name="Table 15"/>
          <p:cNvGraphicFramePr/>
          <p:nvPr>
            <p:extLst>
              <p:ext uri="{D42A27DB-BD31-4B8C-83A1-F6EECF244321}">
                <p14:modId xmlns:p14="http://schemas.microsoft.com/office/powerpoint/2010/main" val="1840939229"/>
              </p:ext>
            </p:extLst>
          </p:nvPr>
        </p:nvGraphicFramePr>
        <p:xfrm>
          <a:off x="1968134" y="2467294"/>
          <a:ext cx="6655487" cy="731520"/>
        </p:xfrm>
        <a:graphic>
          <a:graphicData uri="http://schemas.openxmlformats.org/drawingml/2006/table">
            <a:tbl>
              <a:tblPr/>
              <a:tblGrid>
                <a:gridCol w="1066909"/>
                <a:gridCol w="1092312"/>
                <a:gridCol w="1219327"/>
                <a:gridCol w="1092315"/>
                <a:gridCol w="1092312"/>
                <a:gridCol w="1092312"/>
              </a:tblGrid>
              <a:tr h="3988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xorSum</a:t>
                      </a:r>
                      <a:endParaRPr sz="2400" b="1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Calibri"/>
                        </a:rPr>
                        <a:t>count</a:t>
                      </a:r>
                      <a:endParaRPr sz="2400" b="1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a</a:t>
                      </a:r>
                      <a:endParaRPr sz="2400" dirty="0" smtClean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sz="2400" dirty="0"/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0</a:t>
                      </a:r>
                      <a:endParaRPr sz="2400" dirty="0" smtClean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/>
                        <a:t>0</a:t>
                      </a:r>
                      <a:endParaRPr sz="24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a</a:t>
                      </a:r>
                      <a:endParaRPr sz="24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sz="24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a</a:t>
                      </a:r>
                      <a:endParaRPr sz="24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sz="24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0</a:t>
                      </a:r>
                      <a:endParaRPr sz="24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/>
                        <a:t>0</a:t>
                      </a:r>
                      <a:endParaRPr sz="2400" dirty="0"/>
                    </a:p>
                  </a:txBody>
                  <a:tcPr marL="0" marR="0" marT="0" marB="0"/>
                </a:tc>
              </a:tr>
            </a:tbl>
          </a:graphicData>
        </a:graphic>
      </p:graphicFrame>
      <p:graphicFrame>
        <p:nvGraphicFramePr>
          <p:cNvPr id="17" name="Table 16"/>
          <p:cNvGraphicFramePr/>
          <p:nvPr>
            <p:extLst>
              <p:ext uri="{D42A27DB-BD31-4B8C-83A1-F6EECF244321}">
                <p14:modId xmlns:p14="http://schemas.microsoft.com/office/powerpoint/2010/main" val="796102181"/>
              </p:ext>
            </p:extLst>
          </p:nvPr>
        </p:nvGraphicFramePr>
        <p:xfrm>
          <a:off x="1968134" y="4048195"/>
          <a:ext cx="6655487" cy="731520"/>
        </p:xfrm>
        <a:graphic>
          <a:graphicData uri="http://schemas.openxmlformats.org/drawingml/2006/table">
            <a:tbl>
              <a:tblPr/>
              <a:tblGrid>
                <a:gridCol w="1066909"/>
                <a:gridCol w="1092312"/>
                <a:gridCol w="1219327"/>
                <a:gridCol w="1092315"/>
                <a:gridCol w="1092312"/>
                <a:gridCol w="1092312"/>
              </a:tblGrid>
              <a:tr h="3988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xorSum</a:t>
                      </a:r>
                      <a:endParaRPr sz="2400" b="1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Calibri"/>
                        </a:rPr>
                        <a:t>count</a:t>
                      </a:r>
                      <a:endParaRPr sz="2400" b="1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sz="24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sz="2400" dirty="0"/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sz="24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0</a:t>
                      </a:r>
                      <a:endParaRPr sz="24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sz="24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sz="24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sz="24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0</a:t>
                      </a:r>
                      <a:endParaRPr sz="24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2400" dirty="0" smtClean="0"/>
                        <a:t>0</a:t>
                      </a:r>
                      <a:endParaRPr sz="2400" dirty="0"/>
                    </a:p>
                  </a:txBody>
                  <a:tcPr marL="0" marR="0" marT="0" marB="0"/>
                </a:tc>
              </a:tr>
            </a:tbl>
          </a:graphicData>
        </a:graphic>
      </p:graphicFrame>
      <p:grpSp>
        <p:nvGrpSpPr>
          <p:cNvPr id="28" name="Group 27"/>
          <p:cNvGrpSpPr/>
          <p:nvPr/>
        </p:nvGrpSpPr>
        <p:grpSpPr>
          <a:xfrm>
            <a:off x="9258087" y="2105005"/>
            <a:ext cx="2995401" cy="4201650"/>
            <a:chOff x="9258087" y="2105005"/>
            <a:chExt cx="2995401" cy="4201650"/>
          </a:xfrm>
        </p:grpSpPr>
        <p:pic>
          <p:nvPicPr>
            <p:cNvPr id="22" name="Picture 4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58087" y="2386287"/>
              <a:ext cx="1302160" cy="812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4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58087" y="3967188"/>
              <a:ext cx="1302160" cy="812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36422" y="5224708"/>
              <a:ext cx="807299" cy="1081947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10494930" y="2105005"/>
              <a:ext cx="13767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 smtClean="0"/>
                <a:t>upstream</a:t>
              </a:r>
              <a:endParaRPr lang="en-US" sz="24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494930" y="3576108"/>
              <a:ext cx="17585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 smtClean="0"/>
                <a:t>downstream</a:t>
              </a:r>
              <a:endParaRPr lang="en-US" sz="24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494930" y="5483409"/>
              <a:ext cx="13040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 smtClean="0"/>
                <a:t>Collector</a:t>
              </a:r>
              <a:endParaRPr lang="en-US" sz="2400" dirty="0"/>
            </a:p>
          </p:txBody>
        </p:sp>
      </p:grpSp>
      <p:sp>
        <p:nvSpPr>
          <p:cNvPr id="18" name="CustomShape 3"/>
          <p:cNvSpPr/>
          <p:nvPr/>
        </p:nvSpPr>
        <p:spPr>
          <a:xfrm>
            <a:off x="9592177" y="2562702"/>
            <a:ext cx="768097" cy="32004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a</a:t>
            </a:r>
            <a:endParaRPr sz="2400" dirty="0">
              <a:solidFill>
                <a:schemeClr val="bg1"/>
              </a:solidFill>
            </a:endParaRPr>
          </a:p>
        </p:txBody>
      </p:sp>
      <p:cxnSp>
        <p:nvCxnSpPr>
          <p:cNvPr id="20" name="Straight Arrow Connector 19"/>
          <p:cNvCxnSpPr>
            <a:stCxn id="18" idx="2"/>
          </p:cNvCxnSpPr>
          <p:nvPr/>
        </p:nvCxnSpPr>
        <p:spPr>
          <a:xfrm>
            <a:off x="9976226" y="2882742"/>
            <a:ext cx="0" cy="777737"/>
          </a:xfrm>
          <a:prstGeom prst="straightConnector1">
            <a:avLst/>
          </a:prstGeom>
          <a:ln w="38100">
            <a:solidFill>
              <a:schemeClr val="accent6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0075384" y="3198814"/>
            <a:ext cx="772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6"/>
                </a:solidFill>
              </a:rPr>
              <a:t>drop</a:t>
            </a:r>
            <a:endParaRPr lang="en-US" sz="2400" dirty="0">
              <a:solidFill>
                <a:schemeClr val="accent6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5946" y="6444343"/>
            <a:ext cx="3804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[Invertible Bloom Filter (</a:t>
            </a:r>
            <a:r>
              <a:rPr lang="en-US" dirty="0" err="1" smtClean="0"/>
              <a:t>Sigcomm</a:t>
            </a:r>
            <a:r>
              <a:rPr lang="en-US" dirty="0" smtClean="0"/>
              <a:t>’ 11)]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47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485">
        <p:fade/>
      </p:transition>
    </mc:Choice>
    <mc:Fallback xmlns="">
      <p:transition spd="med" advTm="648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Same hash functions across switches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A8AC-C669-244C-953E-6C477326AD58}" type="slidenum">
              <a:rPr lang="en-US" smtClean="0"/>
              <a:t>18</a:t>
            </a:fld>
            <a:endParaRPr lang="en-US"/>
          </a:p>
        </p:txBody>
      </p:sp>
      <p:sp>
        <p:nvSpPr>
          <p:cNvPr id="9" name="CustomShape 3"/>
          <p:cNvSpPr/>
          <p:nvPr/>
        </p:nvSpPr>
        <p:spPr>
          <a:xfrm>
            <a:off x="4306948" y="2077087"/>
            <a:ext cx="768097" cy="32004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  <a:latin typeface="Calibri"/>
              </a:rPr>
              <a:t>b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10" name="CustomShape 3"/>
          <p:cNvSpPr/>
          <p:nvPr/>
        </p:nvSpPr>
        <p:spPr>
          <a:xfrm>
            <a:off x="5483476" y="1687937"/>
            <a:ext cx="768097" cy="32004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  <a:latin typeface="Calibri"/>
              </a:rPr>
              <a:t>b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11" name="CustomShape 3"/>
          <p:cNvSpPr/>
          <p:nvPr/>
        </p:nvSpPr>
        <p:spPr>
          <a:xfrm>
            <a:off x="7681083" y="2077087"/>
            <a:ext cx="768097" cy="32004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  <a:latin typeface="Calibri"/>
              </a:rPr>
              <a:t>b</a:t>
            </a:r>
            <a:endParaRPr sz="2400" dirty="0">
              <a:solidFill>
                <a:schemeClr val="bg1"/>
              </a:solidFill>
            </a:endParaRPr>
          </a:p>
        </p:txBody>
      </p:sp>
      <p:graphicFrame>
        <p:nvGraphicFramePr>
          <p:cNvPr id="13" name="Table 12"/>
          <p:cNvGraphicFramePr/>
          <p:nvPr>
            <p:extLst>
              <p:ext uri="{D42A27DB-BD31-4B8C-83A1-F6EECF244321}">
                <p14:modId xmlns:p14="http://schemas.microsoft.com/office/powerpoint/2010/main" val="626134021"/>
              </p:ext>
            </p:extLst>
          </p:nvPr>
        </p:nvGraphicFramePr>
        <p:xfrm>
          <a:off x="1968134" y="2467294"/>
          <a:ext cx="6655487" cy="731520"/>
        </p:xfrm>
        <a:graphic>
          <a:graphicData uri="http://schemas.openxmlformats.org/drawingml/2006/table">
            <a:tbl>
              <a:tblPr/>
              <a:tblGrid>
                <a:gridCol w="1066909"/>
                <a:gridCol w="1092312"/>
                <a:gridCol w="1219327"/>
                <a:gridCol w="1092315"/>
                <a:gridCol w="1092312"/>
                <a:gridCol w="1092312"/>
              </a:tblGrid>
              <a:tr h="3988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xorSum</a:t>
                      </a:r>
                      <a:endParaRPr sz="2400" b="1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Calibri"/>
                        </a:rPr>
                        <a:t>count</a:t>
                      </a:r>
                      <a:endParaRPr sz="2400" b="1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a</a:t>
                      </a:r>
                      <a:endParaRPr sz="2400" dirty="0" smtClean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sz="2400" dirty="0"/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b</a:t>
                      </a:r>
                      <a:endParaRPr sz="2400" dirty="0" smtClean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/>
                        <a:t>1</a:t>
                      </a:r>
                      <a:endParaRPr sz="24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/>
                        <a:t>a</a:t>
                      </a:r>
                      <a:r>
                        <a:rPr lang="en-US" altLang="zh-CN" sz="240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⊕b</a:t>
                      </a:r>
                      <a:endParaRPr sz="24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/>
                        <a:t>2</a:t>
                      </a:r>
                      <a:endParaRPr sz="24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a</a:t>
                      </a:r>
                      <a:endParaRPr sz="24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sz="24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b</a:t>
                      </a:r>
                      <a:endParaRPr sz="24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/>
                        <a:t>1</a:t>
                      </a:r>
                      <a:endParaRPr sz="2400" dirty="0"/>
                    </a:p>
                  </a:txBody>
                  <a:tcPr marL="0" marR="0" marT="0" marB="0"/>
                </a:tc>
              </a:tr>
            </a:tbl>
          </a:graphicData>
        </a:graphic>
      </p:graphicFrame>
      <p:graphicFrame>
        <p:nvGraphicFramePr>
          <p:cNvPr id="14" name="Table 13"/>
          <p:cNvGraphicFramePr/>
          <p:nvPr>
            <p:extLst>
              <p:ext uri="{D42A27DB-BD31-4B8C-83A1-F6EECF244321}">
                <p14:modId xmlns:p14="http://schemas.microsoft.com/office/powerpoint/2010/main" val="537582554"/>
              </p:ext>
            </p:extLst>
          </p:nvPr>
        </p:nvGraphicFramePr>
        <p:xfrm>
          <a:off x="1968134" y="4048195"/>
          <a:ext cx="6655487" cy="731520"/>
        </p:xfrm>
        <a:graphic>
          <a:graphicData uri="http://schemas.openxmlformats.org/drawingml/2006/table">
            <a:tbl>
              <a:tblPr/>
              <a:tblGrid>
                <a:gridCol w="1066909"/>
                <a:gridCol w="1092312"/>
                <a:gridCol w="1219327"/>
                <a:gridCol w="1092315"/>
                <a:gridCol w="1092312"/>
                <a:gridCol w="1092312"/>
              </a:tblGrid>
              <a:tr h="3988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xorSum</a:t>
                      </a:r>
                      <a:endParaRPr sz="2400" b="1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Calibri"/>
                        </a:rPr>
                        <a:t>count</a:t>
                      </a:r>
                      <a:endParaRPr sz="2400" b="1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sz="24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sz="2400" dirty="0"/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b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sz="24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b</a:t>
                      </a:r>
                      <a:endParaRPr sz="24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sz="24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sz="24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sz="24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b</a:t>
                      </a:r>
                      <a:endParaRPr sz="24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/>
                        <a:t>1</a:t>
                      </a:r>
                      <a:endParaRPr sz="2400" dirty="0"/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15" name="CustomShape 3"/>
          <p:cNvSpPr/>
          <p:nvPr/>
        </p:nvSpPr>
        <p:spPr>
          <a:xfrm>
            <a:off x="3160900" y="2077087"/>
            <a:ext cx="768097" cy="32004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a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16" name="CustomShape 3"/>
          <p:cNvSpPr/>
          <p:nvPr/>
        </p:nvSpPr>
        <p:spPr>
          <a:xfrm>
            <a:off x="5483476" y="2078287"/>
            <a:ext cx="768097" cy="32004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a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17" name="CustomShape 3"/>
          <p:cNvSpPr/>
          <p:nvPr/>
        </p:nvSpPr>
        <p:spPr>
          <a:xfrm>
            <a:off x="6568563" y="2077087"/>
            <a:ext cx="768097" cy="32004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a</a:t>
            </a:r>
            <a:endParaRPr sz="2400" dirty="0">
              <a:solidFill>
                <a:schemeClr val="bg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9258087" y="2105005"/>
            <a:ext cx="2995401" cy="4201650"/>
            <a:chOff x="9258087" y="2105005"/>
            <a:chExt cx="2995401" cy="4201650"/>
          </a:xfrm>
        </p:grpSpPr>
        <p:pic>
          <p:nvPicPr>
            <p:cNvPr id="18" name="Picture 4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58087" y="2386287"/>
              <a:ext cx="1302160" cy="812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58087" y="3967188"/>
              <a:ext cx="1302160" cy="812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36422" y="5224708"/>
              <a:ext cx="807299" cy="1081947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494930" y="2105005"/>
              <a:ext cx="13767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 smtClean="0"/>
                <a:t>upstream</a:t>
              </a:r>
              <a:endParaRPr lang="en-US" sz="24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494930" y="3576108"/>
              <a:ext cx="17585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 smtClean="0"/>
                <a:t>downstream</a:t>
              </a:r>
              <a:endParaRPr lang="en-US" sz="24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494930" y="5483409"/>
              <a:ext cx="13040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 smtClean="0"/>
                <a:t>Collector</a:t>
              </a:r>
              <a:endParaRPr lang="en-US" sz="2400" dirty="0"/>
            </a:p>
          </p:txBody>
        </p:sp>
      </p:grpSp>
      <p:sp>
        <p:nvSpPr>
          <p:cNvPr id="25" name="CustomShape 3"/>
          <p:cNvSpPr/>
          <p:nvPr/>
        </p:nvSpPr>
        <p:spPr>
          <a:xfrm>
            <a:off x="9525118" y="2460718"/>
            <a:ext cx="768097" cy="32004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  <a:latin typeface="Calibri"/>
              </a:rPr>
              <a:t>b</a:t>
            </a:r>
            <a:endParaRPr sz="2400" dirty="0">
              <a:solidFill>
                <a:schemeClr val="bg1"/>
              </a:solidFill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9893098" y="2792550"/>
            <a:ext cx="0" cy="1174638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ustomShape 3"/>
          <p:cNvSpPr/>
          <p:nvPr/>
        </p:nvSpPr>
        <p:spPr>
          <a:xfrm>
            <a:off x="9525118" y="4064420"/>
            <a:ext cx="768097" cy="32004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  <a:latin typeface="Calibri"/>
              </a:rPr>
              <a:t>b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35" name="CustomShape 3"/>
          <p:cNvSpPr/>
          <p:nvPr/>
        </p:nvSpPr>
        <p:spPr>
          <a:xfrm>
            <a:off x="4306948" y="3645218"/>
            <a:ext cx="768097" cy="32004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  <a:latin typeface="Calibri"/>
              </a:rPr>
              <a:t>b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36" name="CustomShape 3"/>
          <p:cNvSpPr/>
          <p:nvPr/>
        </p:nvSpPr>
        <p:spPr>
          <a:xfrm>
            <a:off x="5483476" y="3653498"/>
            <a:ext cx="768097" cy="32004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  <a:latin typeface="Calibri"/>
              </a:rPr>
              <a:t>b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37" name="CustomShape 3"/>
          <p:cNvSpPr/>
          <p:nvPr/>
        </p:nvSpPr>
        <p:spPr>
          <a:xfrm>
            <a:off x="7681083" y="3645218"/>
            <a:ext cx="768097" cy="32004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  <a:latin typeface="Calibri"/>
              </a:rPr>
              <a:t>b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5946" y="6444343"/>
            <a:ext cx="3804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[Invertible Bloom Filter (</a:t>
            </a:r>
            <a:r>
              <a:rPr lang="en-US" dirty="0" err="1" smtClean="0"/>
              <a:t>Sigcomm</a:t>
            </a:r>
            <a:r>
              <a:rPr lang="en-US" dirty="0" smtClean="0"/>
              <a:t>’ 11)]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50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293">
        <p:fade/>
      </p:transition>
    </mc:Choice>
    <mc:Fallback xmlns="">
      <p:transition spd="med" advTm="929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Same hash functions across switches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A8AC-C669-244C-953E-6C477326AD58}" type="slidenum">
              <a:rPr lang="en-US" smtClean="0"/>
              <a:t>19</a:t>
            </a:fld>
            <a:endParaRPr lang="en-US"/>
          </a:p>
        </p:txBody>
      </p:sp>
      <p:sp>
        <p:nvSpPr>
          <p:cNvPr id="12" name="CustomShape 3"/>
          <p:cNvSpPr/>
          <p:nvPr/>
        </p:nvSpPr>
        <p:spPr>
          <a:xfrm>
            <a:off x="3160901" y="1687937"/>
            <a:ext cx="768097" cy="32004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c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13" name="CustomShape 3"/>
          <p:cNvSpPr/>
          <p:nvPr/>
        </p:nvSpPr>
        <p:spPr>
          <a:xfrm>
            <a:off x="4306948" y="1687937"/>
            <a:ext cx="768097" cy="32004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c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14" name="CustomShape 3"/>
          <p:cNvSpPr/>
          <p:nvPr/>
        </p:nvSpPr>
        <p:spPr>
          <a:xfrm>
            <a:off x="6568563" y="1687937"/>
            <a:ext cx="768097" cy="32004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c</a:t>
            </a:r>
            <a:endParaRPr sz="2400" dirty="0">
              <a:solidFill>
                <a:schemeClr val="bg1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9258087" y="2105005"/>
            <a:ext cx="2995401" cy="4201650"/>
            <a:chOff x="9258087" y="2105005"/>
            <a:chExt cx="2995401" cy="4201650"/>
          </a:xfrm>
        </p:grpSpPr>
        <p:pic>
          <p:nvPicPr>
            <p:cNvPr id="17" name="Picture 4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58087" y="2386287"/>
              <a:ext cx="1302160" cy="812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58087" y="3967188"/>
              <a:ext cx="1302160" cy="812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36422" y="5224708"/>
              <a:ext cx="807299" cy="1081947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0494930" y="2105005"/>
              <a:ext cx="13767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 smtClean="0"/>
                <a:t>upstream</a:t>
              </a:r>
              <a:endParaRPr lang="en-US" sz="24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494930" y="3576108"/>
              <a:ext cx="17585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 smtClean="0"/>
                <a:t>downstream</a:t>
              </a:r>
              <a:endParaRPr lang="en-US" sz="24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494930" y="5483409"/>
              <a:ext cx="13040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 smtClean="0"/>
                <a:t>Collector</a:t>
              </a:r>
              <a:endParaRPr lang="en-US" sz="2400" dirty="0"/>
            </a:p>
          </p:txBody>
        </p:sp>
      </p:grpSp>
      <p:graphicFrame>
        <p:nvGraphicFramePr>
          <p:cNvPr id="23" name="Table 22"/>
          <p:cNvGraphicFramePr/>
          <p:nvPr>
            <p:extLst>
              <p:ext uri="{D42A27DB-BD31-4B8C-83A1-F6EECF244321}">
                <p14:modId xmlns:p14="http://schemas.microsoft.com/office/powerpoint/2010/main" val="299551311"/>
              </p:ext>
            </p:extLst>
          </p:nvPr>
        </p:nvGraphicFramePr>
        <p:xfrm>
          <a:off x="1968134" y="2467294"/>
          <a:ext cx="6655487" cy="731520"/>
        </p:xfrm>
        <a:graphic>
          <a:graphicData uri="http://schemas.openxmlformats.org/drawingml/2006/table">
            <a:tbl>
              <a:tblPr/>
              <a:tblGrid>
                <a:gridCol w="1066909"/>
                <a:gridCol w="1092312"/>
                <a:gridCol w="1219327"/>
                <a:gridCol w="1092315"/>
                <a:gridCol w="1092312"/>
                <a:gridCol w="1092312"/>
              </a:tblGrid>
              <a:tr h="3988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xorSum</a:t>
                      </a:r>
                      <a:endParaRPr sz="2400" b="1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Calibri"/>
                        </a:rPr>
                        <a:t>count</a:t>
                      </a:r>
                      <a:endParaRPr sz="2400" b="1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a</a:t>
                      </a:r>
                      <a:r>
                        <a:rPr lang="en-US" altLang="zh-CN" sz="240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⊕c</a:t>
                      </a:r>
                      <a:endParaRPr sz="2400" dirty="0" smtClean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sz="2400" dirty="0"/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/>
                        <a:t>b</a:t>
                      </a:r>
                      <a:r>
                        <a:rPr lang="en-US" altLang="zh-CN" sz="240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⊕c</a:t>
                      </a:r>
                      <a:endParaRPr sz="2400" dirty="0" smtClean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/>
                        <a:t>2</a:t>
                      </a:r>
                      <a:endParaRPr sz="24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/>
                        <a:t>a</a:t>
                      </a:r>
                      <a:r>
                        <a:rPr lang="en-US" altLang="zh-CN" sz="240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⊕b</a:t>
                      </a:r>
                      <a:endParaRPr sz="24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/>
                        <a:t>2</a:t>
                      </a:r>
                      <a:endParaRPr sz="24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/>
                        <a:t>a</a:t>
                      </a:r>
                      <a:r>
                        <a:rPr lang="en-US" altLang="zh-CN" sz="240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⊕c</a:t>
                      </a:r>
                      <a:endParaRPr sz="24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sz="24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b</a:t>
                      </a:r>
                      <a:endParaRPr sz="24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/>
                        <a:t>1</a:t>
                      </a:r>
                      <a:endParaRPr sz="2400" dirty="0"/>
                    </a:p>
                  </a:txBody>
                  <a:tcPr marL="0" marR="0" marT="0" marB="0"/>
                </a:tc>
              </a:tr>
            </a:tbl>
          </a:graphicData>
        </a:graphic>
      </p:graphicFrame>
      <p:graphicFrame>
        <p:nvGraphicFramePr>
          <p:cNvPr id="24" name="Table 23"/>
          <p:cNvGraphicFramePr/>
          <p:nvPr>
            <p:extLst>
              <p:ext uri="{D42A27DB-BD31-4B8C-83A1-F6EECF244321}">
                <p14:modId xmlns:p14="http://schemas.microsoft.com/office/powerpoint/2010/main" val="377008536"/>
              </p:ext>
            </p:extLst>
          </p:nvPr>
        </p:nvGraphicFramePr>
        <p:xfrm>
          <a:off x="1968134" y="4048195"/>
          <a:ext cx="6655487" cy="731520"/>
        </p:xfrm>
        <a:graphic>
          <a:graphicData uri="http://schemas.openxmlformats.org/drawingml/2006/table">
            <a:tbl>
              <a:tblPr/>
              <a:tblGrid>
                <a:gridCol w="1066909"/>
                <a:gridCol w="1092312"/>
                <a:gridCol w="1219327"/>
                <a:gridCol w="1092315"/>
                <a:gridCol w="1092312"/>
                <a:gridCol w="1092312"/>
              </a:tblGrid>
              <a:tr h="3988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xorSum</a:t>
                      </a:r>
                      <a:endParaRPr sz="2400" b="1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Calibri"/>
                        </a:rPr>
                        <a:t>count</a:t>
                      </a:r>
                      <a:endParaRPr sz="2400" b="1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sz="24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sz="2400" dirty="0"/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b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sz="24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b</a:t>
                      </a:r>
                      <a:endParaRPr sz="24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sz="24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sz="24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sz="24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b</a:t>
                      </a:r>
                      <a:endParaRPr sz="24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smtClean="0"/>
                        <a:t>1</a:t>
                      </a:r>
                      <a:endParaRPr sz="2400" dirty="0"/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25" name="CustomShape 3"/>
          <p:cNvSpPr/>
          <p:nvPr/>
        </p:nvSpPr>
        <p:spPr>
          <a:xfrm>
            <a:off x="4306948" y="2077087"/>
            <a:ext cx="768097" cy="32004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  <a:latin typeface="Calibri"/>
              </a:rPr>
              <a:t>b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26" name="CustomShape 3"/>
          <p:cNvSpPr/>
          <p:nvPr/>
        </p:nvSpPr>
        <p:spPr>
          <a:xfrm>
            <a:off x="5483476" y="1687937"/>
            <a:ext cx="768097" cy="32004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  <a:latin typeface="Calibri"/>
              </a:rPr>
              <a:t>b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27" name="CustomShape 3"/>
          <p:cNvSpPr/>
          <p:nvPr/>
        </p:nvSpPr>
        <p:spPr>
          <a:xfrm>
            <a:off x="7681083" y="2077087"/>
            <a:ext cx="768097" cy="32004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  <a:latin typeface="Calibri"/>
              </a:rPr>
              <a:t>b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28" name="CustomShape 3"/>
          <p:cNvSpPr/>
          <p:nvPr/>
        </p:nvSpPr>
        <p:spPr>
          <a:xfrm>
            <a:off x="3160900" y="2077087"/>
            <a:ext cx="768097" cy="32004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a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29" name="CustomShape 3"/>
          <p:cNvSpPr/>
          <p:nvPr/>
        </p:nvSpPr>
        <p:spPr>
          <a:xfrm>
            <a:off x="5483476" y="2078287"/>
            <a:ext cx="768097" cy="32004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a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30" name="CustomShape 3"/>
          <p:cNvSpPr/>
          <p:nvPr/>
        </p:nvSpPr>
        <p:spPr>
          <a:xfrm>
            <a:off x="6568563" y="2077087"/>
            <a:ext cx="768097" cy="32004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a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37" name="CustomShape 3"/>
          <p:cNvSpPr/>
          <p:nvPr/>
        </p:nvSpPr>
        <p:spPr>
          <a:xfrm>
            <a:off x="4306948" y="3645218"/>
            <a:ext cx="768097" cy="32004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  <a:latin typeface="Calibri"/>
              </a:rPr>
              <a:t>b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38" name="CustomShape 3"/>
          <p:cNvSpPr/>
          <p:nvPr/>
        </p:nvSpPr>
        <p:spPr>
          <a:xfrm>
            <a:off x="5483476" y="3653498"/>
            <a:ext cx="768097" cy="32004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  <a:latin typeface="Calibri"/>
              </a:rPr>
              <a:t>b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39" name="CustomShape 3"/>
          <p:cNvSpPr/>
          <p:nvPr/>
        </p:nvSpPr>
        <p:spPr>
          <a:xfrm>
            <a:off x="7681083" y="3645218"/>
            <a:ext cx="768097" cy="32004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  <a:latin typeface="Calibri"/>
              </a:rPr>
              <a:t>b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40" name="CustomShape 3"/>
          <p:cNvSpPr/>
          <p:nvPr/>
        </p:nvSpPr>
        <p:spPr>
          <a:xfrm>
            <a:off x="9521045" y="2513014"/>
            <a:ext cx="768097" cy="32004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c</a:t>
            </a:r>
            <a:endParaRPr sz="2400" dirty="0">
              <a:solidFill>
                <a:schemeClr val="bg1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9976226" y="2882742"/>
            <a:ext cx="0" cy="777737"/>
          </a:xfrm>
          <a:prstGeom prst="straightConnector1">
            <a:avLst/>
          </a:prstGeom>
          <a:ln w="38100">
            <a:solidFill>
              <a:srgbClr val="0070C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10075384" y="3198814"/>
            <a:ext cx="772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drop</a:t>
            </a:r>
            <a:endParaRPr lang="en-US" sz="2400" dirty="0">
              <a:solidFill>
                <a:srgbClr val="0070C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946" y="6444343"/>
            <a:ext cx="3804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[Invertible Bloom Filter (</a:t>
            </a:r>
            <a:r>
              <a:rPr lang="en-US" dirty="0" err="1" smtClean="0"/>
              <a:t>Sigcomm</a:t>
            </a:r>
            <a:r>
              <a:rPr lang="en-US" dirty="0" smtClean="0"/>
              <a:t>’ 11)]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53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13">
        <p:fade/>
      </p:transition>
    </mc:Choice>
    <mc:Fallback xmlns="">
      <p:transition spd="med" advTm="34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P</a:t>
            </a:r>
            <a:r>
              <a:rPr lang="en-US" dirty="0" smtClean="0"/>
              <a:t>acket loss</a:t>
            </a:r>
            <a:r>
              <a:rPr lang="zh-CN" altLang="en-US" dirty="0" smtClean="0"/>
              <a:t> </a:t>
            </a:r>
            <a:r>
              <a:rPr lang="en-US" altLang="zh-CN" dirty="0" smtClean="0"/>
              <a:t>diagnosis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important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Losses are common because of the large scale</a:t>
            </a:r>
            <a:endParaRPr lang="en-US" dirty="0" smtClean="0"/>
          </a:p>
          <a:p>
            <a:pPr lvl="1"/>
            <a:r>
              <a:rPr lang="en-US" dirty="0" smtClean="0"/>
              <a:t>40-80 </a:t>
            </a:r>
            <a:r>
              <a:rPr lang="en-US" dirty="0"/>
              <a:t>machines see 50% </a:t>
            </a:r>
            <a:r>
              <a:rPr lang="en-US" dirty="0" smtClean="0"/>
              <a:t>packet</a:t>
            </a:r>
            <a:r>
              <a:rPr lang="zh-CN" altLang="en-US" dirty="0" smtClean="0"/>
              <a:t> </a:t>
            </a:r>
            <a:r>
              <a:rPr lang="en-US" dirty="0" smtClean="0"/>
              <a:t>loss [Jeff Dean’s talk from Google]</a:t>
            </a:r>
          </a:p>
          <a:p>
            <a:pPr lvl="1"/>
            <a:r>
              <a:rPr lang="en-US" dirty="0" smtClean="0"/>
              <a:t>Network </a:t>
            </a:r>
            <a:r>
              <a:rPr lang="en-US" dirty="0"/>
              <a:t>maintenance jobs </a:t>
            </a:r>
            <a:r>
              <a:rPr lang="en-US" dirty="0" smtClean="0"/>
              <a:t>cause </a:t>
            </a:r>
            <a:r>
              <a:rPr lang="en-US" dirty="0"/>
              <a:t>30-minute random connectivity </a:t>
            </a:r>
            <a:r>
              <a:rPr lang="en-US" dirty="0" smtClean="0"/>
              <a:t>losses [</a:t>
            </a:r>
            <a:r>
              <a:rPr lang="en-US" dirty="0"/>
              <a:t>Jeff Dean’s talk from Google</a:t>
            </a:r>
            <a:r>
              <a:rPr lang="en-US" dirty="0" smtClean="0"/>
              <a:t>]</a:t>
            </a:r>
            <a:endParaRPr lang="en-US" dirty="0"/>
          </a:p>
          <a:p>
            <a:pPr lvl="1"/>
            <a:r>
              <a:rPr lang="en-US" dirty="0"/>
              <a:t>O</a:t>
            </a:r>
            <a:r>
              <a:rPr lang="en-US" dirty="0" smtClean="0"/>
              <a:t>ne </a:t>
            </a:r>
            <a:r>
              <a:rPr lang="en-US" dirty="0"/>
              <a:t>to ten </a:t>
            </a:r>
            <a:r>
              <a:rPr lang="en-US" dirty="0" smtClean="0"/>
              <a:t>new</a:t>
            </a:r>
            <a:r>
              <a:rPr lang="zh-CN" altLang="en-US" dirty="0" smtClean="0"/>
              <a:t> </a:t>
            </a:r>
            <a:r>
              <a:rPr lang="en-US" altLang="zh-CN" dirty="0" smtClean="0"/>
              <a:t>switch</a:t>
            </a:r>
            <a:r>
              <a:rPr lang="en-US" dirty="0" smtClean="0"/>
              <a:t> </a:t>
            </a:r>
            <a:r>
              <a:rPr lang="en-US" dirty="0" err="1"/>
              <a:t>blackholes</a:t>
            </a:r>
            <a:r>
              <a:rPr lang="en-US" dirty="0"/>
              <a:t> every </a:t>
            </a:r>
            <a:r>
              <a:rPr lang="en-US" dirty="0" smtClean="0"/>
              <a:t>day [Microsoft]</a:t>
            </a:r>
          </a:p>
          <a:p>
            <a:r>
              <a:rPr lang="en-US" dirty="0" smtClean="0"/>
              <a:t>Losses have </a:t>
            </a:r>
            <a:r>
              <a:rPr lang="en-US" dirty="0"/>
              <a:t>h</a:t>
            </a:r>
            <a:r>
              <a:rPr lang="en-US" dirty="0" smtClean="0"/>
              <a:t>igh impact</a:t>
            </a:r>
          </a:p>
          <a:p>
            <a:pPr lvl="1"/>
            <a:r>
              <a:rPr lang="en-US" dirty="0" smtClean="0"/>
              <a:t>High latency, low throughput</a:t>
            </a:r>
          </a:p>
          <a:p>
            <a:pPr lvl="1"/>
            <a:r>
              <a:rPr lang="en-US" dirty="0" smtClean="0"/>
              <a:t>Break connection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A8AC-C669-244C-953E-6C477326AD58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3948" y="846138"/>
            <a:ext cx="8064103" cy="55997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65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49"/>
    </mc:Choice>
    <mc:Fallback xmlns="">
      <p:transition spd="slow" advTm="52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Same hash functions across switches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A8AC-C669-244C-953E-6C477326AD58}" type="slidenum">
              <a:rPr lang="en-US" smtClean="0"/>
              <a:t>20</a:t>
            </a:fld>
            <a:endParaRPr lang="en-US"/>
          </a:p>
        </p:txBody>
      </p:sp>
      <p:sp>
        <p:nvSpPr>
          <p:cNvPr id="15" name="CustomShape 3"/>
          <p:cNvSpPr/>
          <p:nvPr/>
        </p:nvSpPr>
        <p:spPr>
          <a:xfrm>
            <a:off x="3160900" y="1298259"/>
            <a:ext cx="768097" cy="32004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  <a:latin typeface="Calibri"/>
              </a:rPr>
              <a:t>d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16" name="CustomShape 3"/>
          <p:cNvSpPr/>
          <p:nvPr/>
        </p:nvSpPr>
        <p:spPr>
          <a:xfrm>
            <a:off x="5483476" y="1298259"/>
            <a:ext cx="768097" cy="32004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  <a:latin typeface="Calibri"/>
              </a:rPr>
              <a:t>d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17" name="CustomShape 3"/>
          <p:cNvSpPr/>
          <p:nvPr/>
        </p:nvSpPr>
        <p:spPr>
          <a:xfrm>
            <a:off x="7681083" y="1687937"/>
            <a:ext cx="768097" cy="32004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d</a:t>
            </a:r>
            <a:endParaRPr sz="2400" dirty="0">
              <a:solidFill>
                <a:schemeClr val="bg1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9258087" y="2105005"/>
            <a:ext cx="2995401" cy="4201650"/>
            <a:chOff x="9258087" y="2105005"/>
            <a:chExt cx="2995401" cy="4201650"/>
          </a:xfrm>
        </p:grpSpPr>
        <p:pic>
          <p:nvPicPr>
            <p:cNvPr id="20" name="Picture 4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58087" y="2386287"/>
              <a:ext cx="1302160" cy="812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4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58087" y="3967188"/>
              <a:ext cx="1302160" cy="812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36422" y="5224708"/>
              <a:ext cx="807299" cy="1081947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10494930" y="2105005"/>
              <a:ext cx="13767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 smtClean="0"/>
                <a:t>upstream</a:t>
              </a:r>
              <a:endParaRPr lang="en-US" sz="24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494930" y="3576108"/>
              <a:ext cx="17585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 smtClean="0"/>
                <a:t>downstream</a:t>
              </a:r>
              <a:endParaRPr lang="en-US" sz="24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494930" y="5483409"/>
              <a:ext cx="13040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400" dirty="0" smtClean="0"/>
                <a:t>Collector</a:t>
              </a:r>
              <a:endParaRPr lang="en-US" sz="2400" dirty="0"/>
            </a:p>
          </p:txBody>
        </p:sp>
      </p:grpSp>
      <p:graphicFrame>
        <p:nvGraphicFramePr>
          <p:cNvPr id="26" name="Table 25"/>
          <p:cNvGraphicFramePr/>
          <p:nvPr>
            <p:extLst>
              <p:ext uri="{D42A27DB-BD31-4B8C-83A1-F6EECF244321}">
                <p14:modId xmlns:p14="http://schemas.microsoft.com/office/powerpoint/2010/main" val="404761324"/>
              </p:ext>
            </p:extLst>
          </p:nvPr>
        </p:nvGraphicFramePr>
        <p:xfrm>
          <a:off x="1968134" y="2467294"/>
          <a:ext cx="6655487" cy="731520"/>
        </p:xfrm>
        <a:graphic>
          <a:graphicData uri="http://schemas.openxmlformats.org/drawingml/2006/table">
            <a:tbl>
              <a:tblPr/>
              <a:tblGrid>
                <a:gridCol w="1066909"/>
                <a:gridCol w="1092312"/>
                <a:gridCol w="1219327"/>
                <a:gridCol w="1092315"/>
                <a:gridCol w="1092312"/>
                <a:gridCol w="1092312"/>
              </a:tblGrid>
              <a:tr h="3988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xorSum</a:t>
                      </a:r>
                      <a:endParaRPr sz="2400" b="1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Calibri"/>
                        </a:rPr>
                        <a:t>count</a:t>
                      </a:r>
                      <a:endParaRPr sz="2400" b="1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a</a:t>
                      </a:r>
                      <a:r>
                        <a:rPr lang="en-US" altLang="zh-CN" sz="240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⊕c⊕d</a:t>
                      </a:r>
                      <a:endParaRPr sz="2400" dirty="0" smtClean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sz="2400" dirty="0"/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/>
                        <a:t>b</a:t>
                      </a:r>
                      <a:r>
                        <a:rPr lang="en-US" altLang="zh-CN" sz="240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⊕c</a:t>
                      </a:r>
                      <a:endParaRPr sz="2400" dirty="0" smtClean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/>
                        <a:t>2</a:t>
                      </a:r>
                      <a:endParaRPr sz="24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/>
                        <a:t>a</a:t>
                      </a:r>
                      <a:r>
                        <a:rPr lang="en-US" altLang="zh-CN" sz="240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⊕b⊕d</a:t>
                      </a:r>
                      <a:endParaRPr sz="2400" dirty="0" smtClean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/>
                        <a:t>3</a:t>
                      </a:r>
                      <a:endParaRPr sz="24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/>
                        <a:t>a</a:t>
                      </a:r>
                      <a:r>
                        <a:rPr lang="en-US" altLang="zh-CN" sz="240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⊕c</a:t>
                      </a:r>
                      <a:endParaRPr sz="24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sz="24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b</a:t>
                      </a:r>
                      <a:r>
                        <a:rPr lang="en-US" altLang="zh-CN" sz="240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⊕d</a:t>
                      </a:r>
                      <a:endParaRPr sz="24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/>
                        <a:t>2</a:t>
                      </a:r>
                      <a:endParaRPr sz="2400" dirty="0"/>
                    </a:p>
                  </a:txBody>
                  <a:tcPr marL="0" marR="0" marT="0" marB="0"/>
                </a:tc>
              </a:tr>
            </a:tbl>
          </a:graphicData>
        </a:graphic>
      </p:graphicFrame>
      <p:graphicFrame>
        <p:nvGraphicFramePr>
          <p:cNvPr id="27" name="Table 26"/>
          <p:cNvGraphicFramePr/>
          <p:nvPr>
            <p:extLst>
              <p:ext uri="{D42A27DB-BD31-4B8C-83A1-F6EECF244321}">
                <p14:modId xmlns:p14="http://schemas.microsoft.com/office/powerpoint/2010/main" val="1681586184"/>
              </p:ext>
            </p:extLst>
          </p:nvPr>
        </p:nvGraphicFramePr>
        <p:xfrm>
          <a:off x="1968134" y="4048195"/>
          <a:ext cx="6655487" cy="731520"/>
        </p:xfrm>
        <a:graphic>
          <a:graphicData uri="http://schemas.openxmlformats.org/drawingml/2006/table">
            <a:tbl>
              <a:tblPr/>
              <a:tblGrid>
                <a:gridCol w="1066909"/>
                <a:gridCol w="1092312"/>
                <a:gridCol w="1219327"/>
                <a:gridCol w="1092315"/>
                <a:gridCol w="1092312"/>
                <a:gridCol w="1092312"/>
              </a:tblGrid>
              <a:tr h="3988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xorSum</a:t>
                      </a:r>
                      <a:endParaRPr sz="2400" b="1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Calibri"/>
                        </a:rPr>
                        <a:t>count</a:t>
                      </a:r>
                      <a:endParaRPr sz="2400" b="1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d</a:t>
                      </a:r>
                      <a:endParaRPr sz="24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sz="2400" dirty="0"/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altLang="zh-CN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b</a:t>
                      </a: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sz="24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b</a:t>
                      </a:r>
                      <a:r>
                        <a:rPr lang="en-US" altLang="zh-CN" sz="240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⊕d</a:t>
                      </a:r>
                      <a:endParaRPr sz="24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sz="24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sz="24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sz="24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b</a:t>
                      </a:r>
                      <a:r>
                        <a:rPr lang="en-US" altLang="zh-CN" sz="240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⊕d</a:t>
                      </a:r>
                      <a:endParaRPr sz="24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/>
                        <a:t>2</a:t>
                      </a:r>
                      <a:endParaRPr sz="2400" dirty="0"/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28" name="CustomShape 3"/>
          <p:cNvSpPr/>
          <p:nvPr/>
        </p:nvSpPr>
        <p:spPr>
          <a:xfrm>
            <a:off x="3160901" y="1687937"/>
            <a:ext cx="768097" cy="32004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c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29" name="CustomShape 3"/>
          <p:cNvSpPr/>
          <p:nvPr/>
        </p:nvSpPr>
        <p:spPr>
          <a:xfrm>
            <a:off x="4306948" y="1687937"/>
            <a:ext cx="768097" cy="32004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c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30" name="CustomShape 3"/>
          <p:cNvSpPr/>
          <p:nvPr/>
        </p:nvSpPr>
        <p:spPr>
          <a:xfrm>
            <a:off x="6568563" y="1687937"/>
            <a:ext cx="768097" cy="32004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c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31" name="CustomShape 3"/>
          <p:cNvSpPr/>
          <p:nvPr/>
        </p:nvSpPr>
        <p:spPr>
          <a:xfrm>
            <a:off x="4306948" y="2077087"/>
            <a:ext cx="768097" cy="32004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  <a:latin typeface="Calibri"/>
              </a:rPr>
              <a:t>b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32" name="CustomShape 3"/>
          <p:cNvSpPr/>
          <p:nvPr/>
        </p:nvSpPr>
        <p:spPr>
          <a:xfrm>
            <a:off x="5483476" y="1687937"/>
            <a:ext cx="768097" cy="32004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  <a:latin typeface="Calibri"/>
              </a:rPr>
              <a:t>b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33" name="CustomShape 3"/>
          <p:cNvSpPr/>
          <p:nvPr/>
        </p:nvSpPr>
        <p:spPr>
          <a:xfrm>
            <a:off x="7681083" y="2077087"/>
            <a:ext cx="768097" cy="32004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  <a:latin typeface="Calibri"/>
              </a:rPr>
              <a:t>b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34" name="CustomShape 3"/>
          <p:cNvSpPr/>
          <p:nvPr/>
        </p:nvSpPr>
        <p:spPr>
          <a:xfrm>
            <a:off x="3160900" y="2077087"/>
            <a:ext cx="768097" cy="32004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a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35" name="CustomShape 3"/>
          <p:cNvSpPr/>
          <p:nvPr/>
        </p:nvSpPr>
        <p:spPr>
          <a:xfrm>
            <a:off x="5483476" y="2078287"/>
            <a:ext cx="768097" cy="32004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a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36" name="CustomShape 3"/>
          <p:cNvSpPr/>
          <p:nvPr/>
        </p:nvSpPr>
        <p:spPr>
          <a:xfrm>
            <a:off x="6568563" y="2077087"/>
            <a:ext cx="768097" cy="32004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a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37" name="CustomShape 3"/>
          <p:cNvSpPr/>
          <p:nvPr/>
        </p:nvSpPr>
        <p:spPr>
          <a:xfrm>
            <a:off x="4306948" y="3645218"/>
            <a:ext cx="768097" cy="32004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  <a:latin typeface="Calibri"/>
              </a:rPr>
              <a:t>b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38" name="CustomShape 3"/>
          <p:cNvSpPr/>
          <p:nvPr/>
        </p:nvSpPr>
        <p:spPr>
          <a:xfrm>
            <a:off x="5483476" y="3653498"/>
            <a:ext cx="768097" cy="32004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  <a:latin typeface="Calibri"/>
              </a:rPr>
              <a:t>b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39" name="CustomShape 3"/>
          <p:cNvSpPr/>
          <p:nvPr/>
        </p:nvSpPr>
        <p:spPr>
          <a:xfrm>
            <a:off x="7681083" y="3645218"/>
            <a:ext cx="768097" cy="320040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  <a:latin typeface="Calibri"/>
              </a:rPr>
              <a:t>b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40" name="CustomShape 3"/>
          <p:cNvSpPr/>
          <p:nvPr/>
        </p:nvSpPr>
        <p:spPr>
          <a:xfrm>
            <a:off x="3160901" y="3657115"/>
            <a:ext cx="768097" cy="32004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  <a:latin typeface="Calibri"/>
              </a:rPr>
              <a:t>d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41" name="CustomShape 3"/>
          <p:cNvSpPr/>
          <p:nvPr/>
        </p:nvSpPr>
        <p:spPr>
          <a:xfrm>
            <a:off x="5483476" y="3267781"/>
            <a:ext cx="768097" cy="32004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  <a:latin typeface="Calibri"/>
              </a:rPr>
              <a:t>d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42" name="CustomShape 3"/>
          <p:cNvSpPr/>
          <p:nvPr/>
        </p:nvSpPr>
        <p:spPr>
          <a:xfrm>
            <a:off x="7681083" y="3267781"/>
            <a:ext cx="768097" cy="32004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d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46" name="CustomShape 3"/>
          <p:cNvSpPr/>
          <p:nvPr/>
        </p:nvSpPr>
        <p:spPr>
          <a:xfrm>
            <a:off x="9492460" y="2514649"/>
            <a:ext cx="768097" cy="32004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  <a:latin typeface="Calibri"/>
              </a:rPr>
              <a:t>d</a:t>
            </a:r>
            <a:endParaRPr sz="2400" dirty="0">
              <a:solidFill>
                <a:schemeClr val="bg1"/>
              </a:solidFill>
            </a:endParaRPr>
          </a:p>
        </p:txBody>
      </p:sp>
      <p:cxnSp>
        <p:nvCxnSpPr>
          <p:cNvPr id="47" name="Straight Arrow Connector 46"/>
          <p:cNvCxnSpPr/>
          <p:nvPr/>
        </p:nvCxnSpPr>
        <p:spPr>
          <a:xfrm>
            <a:off x="9893098" y="2792550"/>
            <a:ext cx="0" cy="1174638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ustomShape 3"/>
          <p:cNvSpPr/>
          <p:nvPr/>
        </p:nvSpPr>
        <p:spPr>
          <a:xfrm>
            <a:off x="9525118" y="4097545"/>
            <a:ext cx="768097" cy="320040"/>
          </a:xfrm>
          <a:prstGeom prst="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  <a:latin typeface="Calibri"/>
              </a:rPr>
              <a:t>d</a:t>
            </a:r>
            <a:endParaRPr sz="2400" dirty="0">
              <a:solidFill>
                <a:schemeClr val="bg1"/>
              </a:solidFill>
            </a:endParaRPr>
          </a:p>
        </p:txBody>
      </p:sp>
      <p:graphicFrame>
        <p:nvGraphicFramePr>
          <p:cNvPr id="49" name="Table 48"/>
          <p:cNvGraphicFramePr/>
          <p:nvPr>
            <p:extLst>
              <p:ext uri="{D42A27DB-BD31-4B8C-83A1-F6EECF244321}">
                <p14:modId xmlns:p14="http://schemas.microsoft.com/office/powerpoint/2010/main" val="1233782675"/>
              </p:ext>
            </p:extLst>
          </p:nvPr>
        </p:nvGraphicFramePr>
        <p:xfrm>
          <a:off x="1968133" y="5621224"/>
          <a:ext cx="6655487" cy="731520"/>
        </p:xfrm>
        <a:graphic>
          <a:graphicData uri="http://schemas.openxmlformats.org/drawingml/2006/table">
            <a:tbl>
              <a:tblPr/>
              <a:tblGrid>
                <a:gridCol w="1066909"/>
                <a:gridCol w="1092312"/>
                <a:gridCol w="1219327"/>
                <a:gridCol w="1092315"/>
                <a:gridCol w="1092312"/>
                <a:gridCol w="1092312"/>
              </a:tblGrid>
              <a:tr h="3988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xorSum</a:t>
                      </a:r>
                      <a:endParaRPr sz="2400" b="1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Calibri"/>
                        </a:rPr>
                        <a:t>count</a:t>
                      </a:r>
                      <a:endParaRPr sz="2400" b="1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a⊕c</a:t>
                      </a:r>
                      <a:endParaRPr sz="24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sz="2400" dirty="0"/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/>
                        <a:t>c</a:t>
                      </a:r>
                      <a:endParaRPr sz="2400" dirty="0" smtClean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sz="24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</a:t>
                      </a:r>
                      <a:endParaRPr sz="24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sz="24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a⊕c</a:t>
                      </a:r>
                      <a:endParaRPr sz="24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sz="24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sz="24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sz="2400" dirty="0"/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50" name="CustomShape 3"/>
          <p:cNvSpPr/>
          <p:nvPr/>
        </p:nvSpPr>
        <p:spPr>
          <a:xfrm>
            <a:off x="3160900" y="4858624"/>
            <a:ext cx="768097" cy="32004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c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51" name="CustomShape 3"/>
          <p:cNvSpPr/>
          <p:nvPr/>
        </p:nvSpPr>
        <p:spPr>
          <a:xfrm>
            <a:off x="3160900" y="5234625"/>
            <a:ext cx="768097" cy="32004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a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52" name="CustomShape 3"/>
          <p:cNvSpPr/>
          <p:nvPr/>
        </p:nvSpPr>
        <p:spPr>
          <a:xfrm>
            <a:off x="5483474" y="5231017"/>
            <a:ext cx="768097" cy="32004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a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53" name="CustomShape 3"/>
          <p:cNvSpPr/>
          <p:nvPr/>
        </p:nvSpPr>
        <p:spPr>
          <a:xfrm>
            <a:off x="6568561" y="5229264"/>
            <a:ext cx="768097" cy="32004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a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54" name="CustomShape 3"/>
          <p:cNvSpPr/>
          <p:nvPr/>
        </p:nvSpPr>
        <p:spPr>
          <a:xfrm>
            <a:off x="4306947" y="5239924"/>
            <a:ext cx="768097" cy="32004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c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55" name="CustomShape 3"/>
          <p:cNvSpPr/>
          <p:nvPr/>
        </p:nvSpPr>
        <p:spPr>
          <a:xfrm>
            <a:off x="6568560" y="4858752"/>
            <a:ext cx="768097" cy="32004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c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56" name="Curved Right Arrow 55"/>
          <p:cNvSpPr/>
          <p:nvPr/>
        </p:nvSpPr>
        <p:spPr>
          <a:xfrm>
            <a:off x="1569097" y="2700000"/>
            <a:ext cx="372244" cy="1717585"/>
          </a:xfrm>
          <a:prstGeom prst="curvedRightArrow">
            <a:avLst>
              <a:gd name="adj1" fmla="val 25000"/>
              <a:gd name="adj2" fmla="val 75920"/>
              <a:gd name="adj3" fmla="val 25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50090" y="3198814"/>
            <a:ext cx="22685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Collector does</a:t>
            </a:r>
          </a:p>
          <a:p>
            <a:r>
              <a:rPr lang="en-US" sz="2800" dirty="0" smtClean="0"/>
              <a:t>subtraction</a:t>
            </a:r>
            <a:endParaRPr lang="en-US" sz="2800" dirty="0"/>
          </a:p>
        </p:txBody>
      </p:sp>
      <p:sp>
        <p:nvSpPr>
          <p:cNvPr id="44" name="TextBox 43"/>
          <p:cNvSpPr txBox="1"/>
          <p:nvPr/>
        </p:nvSpPr>
        <p:spPr>
          <a:xfrm>
            <a:off x="65946" y="6444343"/>
            <a:ext cx="3804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[Invertible Bloom Filter (</a:t>
            </a:r>
            <a:r>
              <a:rPr lang="en-US" dirty="0" err="1" smtClean="0"/>
              <a:t>Sigcomm</a:t>
            </a:r>
            <a:r>
              <a:rPr lang="en-US" dirty="0" smtClean="0"/>
              <a:t>’ 11)]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090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8574">
        <p:fade/>
      </p:transition>
    </mc:Choice>
    <mc:Fallback xmlns="">
      <p:transition spd="med" advTm="3857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Retrieve losses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A8AC-C669-244C-953E-6C477326AD58}" type="slidenum">
              <a:rPr lang="en-US" smtClean="0"/>
              <a:t>21</a:t>
            </a:fld>
            <a:endParaRPr lang="en-US"/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849845668"/>
              </p:ext>
            </p:extLst>
          </p:nvPr>
        </p:nvGraphicFramePr>
        <p:xfrm>
          <a:off x="1968133" y="5621224"/>
          <a:ext cx="6655487" cy="731520"/>
        </p:xfrm>
        <a:graphic>
          <a:graphicData uri="http://schemas.openxmlformats.org/drawingml/2006/table">
            <a:tbl>
              <a:tblPr/>
              <a:tblGrid>
                <a:gridCol w="1066909"/>
                <a:gridCol w="1092312"/>
                <a:gridCol w="1219327"/>
                <a:gridCol w="1092315"/>
                <a:gridCol w="1092312"/>
                <a:gridCol w="1092312"/>
              </a:tblGrid>
              <a:tr h="3988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xorSum</a:t>
                      </a:r>
                      <a:endParaRPr sz="2400" b="1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Calibri"/>
                        </a:rPr>
                        <a:t>count</a:t>
                      </a:r>
                      <a:endParaRPr sz="2400" b="1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a⊕c</a:t>
                      </a:r>
                      <a:endParaRPr sz="24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sz="2400" dirty="0"/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/>
                        <a:t>c</a:t>
                      </a:r>
                      <a:endParaRPr sz="2400" dirty="0" smtClean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sz="24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</a:t>
                      </a:r>
                      <a:endParaRPr sz="24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sz="24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a⊕c</a:t>
                      </a:r>
                      <a:endParaRPr sz="24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sz="24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sz="24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sz="2400" dirty="0"/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6" name="CustomShape 3"/>
          <p:cNvSpPr/>
          <p:nvPr/>
        </p:nvSpPr>
        <p:spPr>
          <a:xfrm>
            <a:off x="3160900" y="4858624"/>
            <a:ext cx="768097" cy="32004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c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7" name="CustomShape 3"/>
          <p:cNvSpPr/>
          <p:nvPr/>
        </p:nvSpPr>
        <p:spPr>
          <a:xfrm>
            <a:off x="3160900" y="5234625"/>
            <a:ext cx="768097" cy="32004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a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8" name="CustomShape 3"/>
          <p:cNvSpPr/>
          <p:nvPr/>
        </p:nvSpPr>
        <p:spPr>
          <a:xfrm>
            <a:off x="5483474" y="5231017"/>
            <a:ext cx="768097" cy="32004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a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9" name="CustomShape 3"/>
          <p:cNvSpPr/>
          <p:nvPr/>
        </p:nvSpPr>
        <p:spPr>
          <a:xfrm>
            <a:off x="6568561" y="5229264"/>
            <a:ext cx="768097" cy="32004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a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10" name="CustomShape 3"/>
          <p:cNvSpPr/>
          <p:nvPr/>
        </p:nvSpPr>
        <p:spPr>
          <a:xfrm>
            <a:off x="4306947" y="5239924"/>
            <a:ext cx="768097" cy="32004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c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11" name="CustomShape 3"/>
          <p:cNvSpPr/>
          <p:nvPr/>
        </p:nvSpPr>
        <p:spPr>
          <a:xfrm>
            <a:off x="6568560" y="4858752"/>
            <a:ext cx="768097" cy="32004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c</a:t>
            </a:r>
            <a:endParaRPr sz="2400" dirty="0">
              <a:solidFill>
                <a:schemeClr val="bg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6422" y="5224708"/>
            <a:ext cx="807299" cy="108194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494930" y="5483409"/>
            <a:ext cx="1304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Collector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2722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638">
        <p:fade/>
      </p:transition>
    </mc:Choice>
    <mc:Fallback xmlns="">
      <p:transition spd="med" advClick="0" advTm="46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3301 " pathEditMode="relative" ptsTypes="AA">
                                      <p:cBhvr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3301 " pathEditMode="relative" ptsTypes="AA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3301 " pathEditMode="relative" ptsTypes="AA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3301 " pathEditMode="relative" ptsTypes="AA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3301 " pathEditMode="relative" ptsTypes="AA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3301 " pathEditMode="relative" ptsTypes="AA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3301 " pathEditMode="relative" ptsTypes="AA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36041 " pathEditMode="relative" ptsTypes="AA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36041 " pathEditMode="relative" ptsTypes="AA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Retrieve losses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A8AC-C669-244C-953E-6C477326AD58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2011746188"/>
              </p:ext>
            </p:extLst>
          </p:nvPr>
        </p:nvGraphicFramePr>
        <p:xfrm>
          <a:off x="1968133" y="3352064"/>
          <a:ext cx="6655487" cy="731520"/>
        </p:xfrm>
        <a:graphic>
          <a:graphicData uri="http://schemas.openxmlformats.org/drawingml/2006/table">
            <a:tbl>
              <a:tblPr/>
              <a:tblGrid>
                <a:gridCol w="1066909"/>
                <a:gridCol w="1092312"/>
                <a:gridCol w="1219327"/>
                <a:gridCol w="1092315"/>
                <a:gridCol w="1092312"/>
                <a:gridCol w="1092312"/>
              </a:tblGrid>
              <a:tr h="3988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xorSum</a:t>
                      </a:r>
                      <a:endParaRPr sz="2400" b="1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Calibri"/>
                        </a:rPr>
                        <a:t>count</a:t>
                      </a:r>
                      <a:endParaRPr sz="2400" b="1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a⊕c</a:t>
                      </a:r>
                      <a:endParaRPr sz="24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sz="2400" dirty="0"/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/>
                        <a:t>c</a:t>
                      </a:r>
                      <a:endParaRPr sz="2400" dirty="0" smtClean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sz="24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</a:t>
                      </a:r>
                      <a:endParaRPr sz="24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sz="24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 err="1" smtClean="0">
                          <a:solidFill>
                            <a:srgbClr val="000000"/>
                          </a:solidFill>
                          <a:latin typeface="+mn-lt"/>
                        </a:rPr>
                        <a:t>a⊕c</a:t>
                      </a:r>
                      <a:endParaRPr sz="24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</a:t>
                      </a:r>
                      <a:endParaRPr sz="24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sz="24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sz="2400" dirty="0"/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6" name="CustomShape 3"/>
          <p:cNvSpPr/>
          <p:nvPr/>
        </p:nvSpPr>
        <p:spPr>
          <a:xfrm>
            <a:off x="3160900" y="2589464"/>
            <a:ext cx="768097" cy="32004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c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7" name="CustomShape 3"/>
          <p:cNvSpPr/>
          <p:nvPr/>
        </p:nvSpPr>
        <p:spPr>
          <a:xfrm>
            <a:off x="3160900" y="2965465"/>
            <a:ext cx="768097" cy="32004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a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8" name="CustomShape 3"/>
          <p:cNvSpPr/>
          <p:nvPr/>
        </p:nvSpPr>
        <p:spPr>
          <a:xfrm>
            <a:off x="5483474" y="2961857"/>
            <a:ext cx="768097" cy="32004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a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9" name="CustomShape 3"/>
          <p:cNvSpPr/>
          <p:nvPr/>
        </p:nvSpPr>
        <p:spPr>
          <a:xfrm>
            <a:off x="6568561" y="2960104"/>
            <a:ext cx="768097" cy="32004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a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10" name="CustomShape 3"/>
          <p:cNvSpPr/>
          <p:nvPr/>
        </p:nvSpPr>
        <p:spPr>
          <a:xfrm>
            <a:off x="4306947" y="2970764"/>
            <a:ext cx="768097" cy="32004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c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11" name="CustomShape 3"/>
          <p:cNvSpPr/>
          <p:nvPr/>
        </p:nvSpPr>
        <p:spPr>
          <a:xfrm>
            <a:off x="6568560" y="2589592"/>
            <a:ext cx="768097" cy="32004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c</a:t>
            </a:r>
            <a:endParaRPr sz="2400" dirty="0">
              <a:solidFill>
                <a:schemeClr val="bg1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>
            <a:off x="4547086" y="3384893"/>
            <a:ext cx="348343" cy="3483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4306947" y="3352064"/>
            <a:ext cx="913964" cy="7059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/>
          <p:nvPr/>
        </p:nvCxnSpPr>
        <p:spPr>
          <a:xfrm>
            <a:off x="3514035" y="3351936"/>
            <a:ext cx="348343" cy="3483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952608" y="3384893"/>
            <a:ext cx="348343" cy="3483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620513" y="1872342"/>
            <a:ext cx="984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/>
              <a:t>Loss: 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3544948" y="3661099"/>
            <a:ext cx="434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-1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78062" y="3661099"/>
            <a:ext cx="434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-1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952608" y="3661099"/>
            <a:ext cx="434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-1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9" name="CustomShape 3"/>
          <p:cNvSpPr/>
          <p:nvPr/>
        </p:nvSpPr>
        <p:spPr>
          <a:xfrm>
            <a:off x="5493141" y="1973932"/>
            <a:ext cx="411887" cy="32004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c</a:t>
            </a:r>
            <a:endParaRPr sz="2400" dirty="0">
              <a:solidFill>
                <a:schemeClr val="bg1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6422" y="2763038"/>
            <a:ext cx="807299" cy="108194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0494930" y="3021739"/>
            <a:ext cx="1304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Collector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8437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291"/>
    </mc:Choice>
    <mc:Fallback xmlns="">
      <p:transition spd="slow" advTm="172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/>
      <p:bldP spid="25" grpId="0"/>
      <p:bldP spid="27" grpId="0"/>
      <p:bldP spid="28" grpId="0"/>
      <p:bldP spid="2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Retrieve losses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A8AC-C669-244C-953E-6C477326AD58}" type="slidenum">
              <a:rPr lang="en-US" smtClean="0"/>
              <a:t>23</a:t>
            </a:fld>
            <a:endParaRPr lang="en-US"/>
          </a:p>
        </p:txBody>
      </p:sp>
      <p:graphicFrame>
        <p:nvGraphicFramePr>
          <p:cNvPr id="5" name="Table 4"/>
          <p:cNvGraphicFramePr/>
          <p:nvPr>
            <p:extLst>
              <p:ext uri="{D42A27DB-BD31-4B8C-83A1-F6EECF244321}">
                <p14:modId xmlns:p14="http://schemas.microsoft.com/office/powerpoint/2010/main" val="909709227"/>
              </p:ext>
            </p:extLst>
          </p:nvPr>
        </p:nvGraphicFramePr>
        <p:xfrm>
          <a:off x="1968133" y="3352064"/>
          <a:ext cx="6655487" cy="731520"/>
        </p:xfrm>
        <a:graphic>
          <a:graphicData uri="http://schemas.openxmlformats.org/drawingml/2006/table">
            <a:tbl>
              <a:tblPr/>
              <a:tblGrid>
                <a:gridCol w="1066909"/>
                <a:gridCol w="1092312"/>
                <a:gridCol w="1219327"/>
                <a:gridCol w="1092315"/>
                <a:gridCol w="1092312"/>
                <a:gridCol w="1092312"/>
              </a:tblGrid>
              <a:tr h="3988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 err="1" smtClean="0">
                          <a:solidFill>
                            <a:srgbClr val="000000"/>
                          </a:solidFill>
                          <a:latin typeface="Calibri"/>
                        </a:rPr>
                        <a:t>xorSum</a:t>
                      </a:r>
                      <a:endParaRPr sz="2400" b="1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b="1" dirty="0">
                          <a:solidFill>
                            <a:srgbClr val="000000"/>
                          </a:solidFill>
                          <a:latin typeface="Calibri"/>
                        </a:rPr>
                        <a:t>count</a:t>
                      </a:r>
                      <a:endParaRPr sz="2400" b="1" dirty="0"/>
                    </a:p>
                  </a:txBody>
                  <a:tcPr marL="0" marR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a</a:t>
                      </a:r>
                      <a:endParaRPr sz="24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sz="2400" dirty="0"/>
                    </a:p>
                  </a:txBody>
                  <a:tcPr marL="0" marR="0" marT="0" marB="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/>
                        <a:t>0</a:t>
                      </a:r>
                      <a:endParaRPr sz="2400" dirty="0" smtClean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sz="24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a</a:t>
                      </a:r>
                      <a:endParaRPr sz="24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sz="24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a</a:t>
                      </a:r>
                      <a:endParaRPr sz="24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</a:t>
                      </a:r>
                      <a:endParaRPr sz="2400" dirty="0"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sz="2400" dirty="0"/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40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0</a:t>
                      </a:r>
                      <a:endParaRPr sz="2400" dirty="0"/>
                    </a:p>
                  </a:txBody>
                  <a:tcPr marL="0" marR="0" marT="0" marB="0"/>
                </a:tc>
              </a:tr>
            </a:tbl>
          </a:graphicData>
        </a:graphic>
      </p:graphicFrame>
      <p:sp>
        <p:nvSpPr>
          <p:cNvPr id="7" name="CustomShape 3"/>
          <p:cNvSpPr/>
          <p:nvPr/>
        </p:nvSpPr>
        <p:spPr>
          <a:xfrm>
            <a:off x="3160900" y="2965465"/>
            <a:ext cx="768097" cy="32004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a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8" name="CustomShape 3"/>
          <p:cNvSpPr/>
          <p:nvPr/>
        </p:nvSpPr>
        <p:spPr>
          <a:xfrm>
            <a:off x="5483474" y="2961857"/>
            <a:ext cx="768097" cy="32004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a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9" name="CustomShape 3"/>
          <p:cNvSpPr/>
          <p:nvPr/>
        </p:nvSpPr>
        <p:spPr>
          <a:xfrm>
            <a:off x="6568561" y="2960104"/>
            <a:ext cx="768097" cy="32004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a</a:t>
            </a:r>
            <a:endParaRPr sz="2400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5747657" y="3369481"/>
            <a:ext cx="348343" cy="3483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3087966" y="3351936"/>
            <a:ext cx="913964" cy="70595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3370776" y="3338341"/>
            <a:ext cx="348343" cy="3483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6801399" y="3384893"/>
            <a:ext cx="348343" cy="34834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ustomShape 3"/>
          <p:cNvSpPr/>
          <p:nvPr/>
        </p:nvSpPr>
        <p:spPr>
          <a:xfrm>
            <a:off x="6051771" y="1973932"/>
            <a:ext cx="399600" cy="320040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a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20513" y="1872342"/>
            <a:ext cx="9845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/>
              <a:t>Loss: </a:t>
            </a:r>
            <a:endParaRPr lang="en-US" sz="2800" dirty="0"/>
          </a:p>
        </p:txBody>
      </p:sp>
      <p:sp>
        <p:nvSpPr>
          <p:cNvPr id="26" name="CustomShape 3"/>
          <p:cNvSpPr/>
          <p:nvPr/>
        </p:nvSpPr>
        <p:spPr>
          <a:xfrm>
            <a:off x="5493141" y="1973932"/>
            <a:ext cx="411887" cy="320040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  <a:latin typeface="Calibri"/>
              </a:rPr>
              <a:t>c</a:t>
            </a:r>
            <a:endParaRPr sz="24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544948" y="3661099"/>
            <a:ext cx="434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-1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67522" y="3661099"/>
            <a:ext cx="434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-1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952608" y="3661099"/>
            <a:ext cx="434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-1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6422" y="2763038"/>
            <a:ext cx="807299" cy="108194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0494930" y="3021739"/>
            <a:ext cx="1304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Collector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544947" y="4632051"/>
            <a:ext cx="54091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Only need O(#loss) memory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681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969">
        <p:fade/>
      </p:transition>
    </mc:Choice>
    <mc:Fallback xmlns="">
      <p:transition spd="med" advTm="279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4" grpId="0" animBg="1"/>
      <p:bldP spid="27" grpId="0"/>
      <p:bldP spid="28" grpId="0"/>
      <p:bldP spid="29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Benefits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Memory-efficient</a:t>
            </a:r>
          </a:p>
          <a:p>
            <a:r>
              <a:rPr lang="en-US" dirty="0" smtClean="0"/>
              <a:t>Report a batch of packets every 10 </a:t>
            </a:r>
            <a:r>
              <a:rPr lang="en-US" dirty="0" err="1" smtClean="0"/>
              <a:t>ms</a:t>
            </a:r>
            <a:endParaRPr lang="en-US" dirty="0" smtClean="0"/>
          </a:p>
          <a:p>
            <a:pPr lvl="1"/>
            <a:r>
              <a:rPr lang="en-US" dirty="0" smtClean="0"/>
              <a:t>~10Mbps </a:t>
            </a:r>
            <a:r>
              <a:rPr lang="en-US" dirty="0"/>
              <a:t>for 10Gbps traffic</a:t>
            </a:r>
            <a:r>
              <a:rPr lang="zh-CN" altLang="en-US" dirty="0"/>
              <a:t> </a:t>
            </a:r>
            <a:r>
              <a:rPr lang="en-US" dirty="0" smtClean="0"/>
              <a:t>(including </a:t>
            </a:r>
            <a:r>
              <a:rPr lang="en-US" dirty="0" err="1" smtClean="0"/>
              <a:t>incast</a:t>
            </a:r>
            <a:r>
              <a:rPr lang="en-US" dirty="0" smtClean="0"/>
              <a:t>, </a:t>
            </a:r>
            <a:r>
              <a:rPr lang="en-US" dirty="0" err="1" smtClean="0"/>
              <a:t>blackhole</a:t>
            </a:r>
            <a:r>
              <a:rPr lang="en-US" dirty="0" smtClean="0"/>
              <a:t> and random drops)</a:t>
            </a:r>
          </a:p>
          <a:p>
            <a:r>
              <a:rPr lang="en-US" altLang="zh-CN" dirty="0" smtClean="0"/>
              <a:t>Extend</a:t>
            </a:r>
            <a:r>
              <a:rPr lang="zh-CN" altLang="en-US" dirty="0" smtClean="0"/>
              <a:t> </a:t>
            </a:r>
            <a:r>
              <a:rPr lang="en-US" altLang="zh-CN" dirty="0" smtClean="0"/>
              <a:t>to</a:t>
            </a:r>
            <a:r>
              <a:rPr lang="zh-CN" altLang="en-US" dirty="0" smtClean="0"/>
              <a:t> </a:t>
            </a:r>
            <a:r>
              <a:rPr lang="en-US" altLang="zh-CN" dirty="0" smtClean="0"/>
              <a:t>collect</a:t>
            </a:r>
            <a:r>
              <a:rPr lang="zh-CN" altLang="en-US" dirty="0" smtClean="0"/>
              <a:t> </a:t>
            </a:r>
            <a:r>
              <a:rPr lang="en-US" altLang="zh-CN" dirty="0" smtClean="0"/>
              <a:t>more</a:t>
            </a:r>
            <a:r>
              <a:rPr lang="zh-CN" altLang="en-US" dirty="0" smtClean="0"/>
              <a:t> </a:t>
            </a:r>
            <a:r>
              <a:rPr lang="en-US" altLang="zh-CN" dirty="0" smtClean="0"/>
              <a:t>packet</a:t>
            </a:r>
            <a:r>
              <a:rPr lang="zh-CN" altLang="en-US" dirty="0" smtClean="0"/>
              <a:t> </a:t>
            </a:r>
            <a:r>
              <a:rPr lang="en-US" altLang="zh-CN" dirty="0" smtClean="0"/>
              <a:t>information</a:t>
            </a:r>
            <a:endParaRPr lang="en-US" dirty="0" smtClean="0"/>
          </a:p>
          <a:p>
            <a:pPr lvl="1"/>
            <a:r>
              <a:rPr lang="en-US" dirty="0" smtClean="0"/>
              <a:t>TTL</a:t>
            </a:r>
            <a:r>
              <a:rPr lang="en-US" dirty="0"/>
              <a:t>: </a:t>
            </a:r>
            <a:r>
              <a:rPr lang="en-US" dirty="0" smtClean="0"/>
              <a:t>help identify loops</a:t>
            </a:r>
            <a:endParaRPr lang="en-US" dirty="0"/>
          </a:p>
          <a:p>
            <a:pPr lvl="1"/>
            <a:r>
              <a:rPr lang="en-US" dirty="0" smtClean="0"/>
              <a:t>Timestamp</a:t>
            </a:r>
          </a:p>
          <a:p>
            <a:pPr lvl="1"/>
            <a:r>
              <a:rPr lang="en-US" dirty="0"/>
              <a:t>Any other fields that p</a:t>
            </a:r>
            <a:r>
              <a:rPr lang="en-US" dirty="0" smtClean="0"/>
              <a:t>rogrammable </a:t>
            </a:r>
            <a:r>
              <a:rPr lang="en-US" dirty="0"/>
              <a:t>switches can </a:t>
            </a:r>
            <a:r>
              <a:rPr lang="en-US" dirty="0" smtClean="0"/>
              <a:t>configure</a:t>
            </a:r>
          </a:p>
          <a:p>
            <a:r>
              <a:rPr lang="en-US" dirty="0" smtClean="0"/>
              <a:t>Easy to implement in P4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A8AC-C669-244C-953E-6C477326AD58}" type="slidenum">
              <a:rPr lang="en-US" smtClean="0"/>
              <a:t>24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8425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07"/>
    </mc:Choice>
    <mc:Fallback xmlns="">
      <p:transition spd="slow" advTm="41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Challenge: batch alignment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A8AC-C669-244C-953E-6C477326AD58}" type="slidenum">
              <a:rPr lang="en-US" smtClean="0"/>
              <a:t>25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2895857" y="3016333"/>
            <a:ext cx="2137558" cy="178130"/>
            <a:chOff x="1270660" y="4168239"/>
            <a:chExt cx="1068779" cy="17813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70660" y="4346369"/>
              <a:ext cx="1068779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272082" y="4168239"/>
              <a:ext cx="0" cy="17813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339439" y="4168239"/>
              <a:ext cx="0" cy="17813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2895857" y="4393118"/>
            <a:ext cx="2137558" cy="178130"/>
            <a:chOff x="1270660" y="4168239"/>
            <a:chExt cx="1068779" cy="178130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1270660" y="4346369"/>
              <a:ext cx="1068779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72082" y="4168239"/>
              <a:ext cx="0" cy="17813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2339439" y="4168239"/>
              <a:ext cx="0" cy="17813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/>
          <p:cNvSpPr/>
          <p:nvPr/>
        </p:nvSpPr>
        <p:spPr>
          <a:xfrm>
            <a:off x="2990860" y="2964277"/>
            <a:ext cx="368135" cy="178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502159" y="2964278"/>
            <a:ext cx="368135" cy="17825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013458" y="2964277"/>
            <a:ext cx="368135" cy="17825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524756" y="2964277"/>
            <a:ext cx="368135" cy="17825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990860" y="4342041"/>
            <a:ext cx="368135" cy="178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013458" y="4342041"/>
            <a:ext cx="368135" cy="17825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4524756" y="4342041"/>
            <a:ext cx="368135" cy="17825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Arrow Connector 24"/>
          <p:cNvCxnSpPr>
            <a:stCxn id="15" idx="2"/>
            <a:endCxn id="20" idx="0"/>
          </p:cNvCxnSpPr>
          <p:nvPr/>
        </p:nvCxnSpPr>
        <p:spPr>
          <a:xfrm>
            <a:off x="3174928" y="3142529"/>
            <a:ext cx="0" cy="1199512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8" idx="2"/>
            <a:endCxn id="22" idx="0"/>
          </p:cNvCxnSpPr>
          <p:nvPr/>
        </p:nvCxnSpPr>
        <p:spPr>
          <a:xfrm>
            <a:off x="4197526" y="3142529"/>
            <a:ext cx="0" cy="1199512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9" idx="2"/>
            <a:endCxn id="23" idx="0"/>
          </p:cNvCxnSpPr>
          <p:nvPr/>
        </p:nvCxnSpPr>
        <p:spPr>
          <a:xfrm>
            <a:off x="4708824" y="3142529"/>
            <a:ext cx="0" cy="1199512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7" idx="2"/>
          </p:cNvCxnSpPr>
          <p:nvPr/>
        </p:nvCxnSpPr>
        <p:spPr>
          <a:xfrm flipH="1">
            <a:off x="3686226" y="3142530"/>
            <a:ext cx="1" cy="599755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" name="Group 47"/>
          <p:cNvGrpSpPr/>
          <p:nvPr/>
        </p:nvGrpSpPr>
        <p:grpSpPr>
          <a:xfrm>
            <a:off x="3597100" y="3748816"/>
            <a:ext cx="178254" cy="178253"/>
            <a:chOff x="5730875" y="2247900"/>
            <a:chExt cx="336551" cy="336550"/>
          </a:xfrm>
        </p:grpSpPr>
        <p:cxnSp>
          <p:nvCxnSpPr>
            <p:cNvPr id="36" name="Straight Connector 35"/>
            <p:cNvCxnSpPr/>
            <p:nvPr/>
          </p:nvCxnSpPr>
          <p:spPr>
            <a:xfrm flipH="1">
              <a:off x="5730875" y="2247900"/>
              <a:ext cx="336551" cy="33655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730875" y="2247900"/>
              <a:ext cx="336550" cy="33655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7054888" y="3016333"/>
            <a:ext cx="2137558" cy="178130"/>
            <a:chOff x="1270660" y="4168239"/>
            <a:chExt cx="1068779" cy="178130"/>
          </a:xfrm>
        </p:grpSpPr>
        <p:cxnSp>
          <p:nvCxnSpPr>
            <p:cNvPr id="50" name="Straight Connector 49"/>
            <p:cNvCxnSpPr/>
            <p:nvPr/>
          </p:nvCxnSpPr>
          <p:spPr>
            <a:xfrm>
              <a:off x="1270660" y="4346369"/>
              <a:ext cx="1068779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1272082" y="4168239"/>
              <a:ext cx="0" cy="17813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2339439" y="4168239"/>
              <a:ext cx="0" cy="17813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>
            <a:off x="7054888" y="4393118"/>
            <a:ext cx="2137558" cy="178130"/>
            <a:chOff x="1270660" y="4168239"/>
            <a:chExt cx="1068779" cy="178130"/>
          </a:xfrm>
        </p:grpSpPr>
        <p:cxnSp>
          <p:nvCxnSpPr>
            <p:cNvPr id="54" name="Straight Connector 53"/>
            <p:cNvCxnSpPr/>
            <p:nvPr/>
          </p:nvCxnSpPr>
          <p:spPr>
            <a:xfrm>
              <a:off x="1270660" y="4346369"/>
              <a:ext cx="1068779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272082" y="4168239"/>
              <a:ext cx="0" cy="17813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339439" y="4168239"/>
              <a:ext cx="0" cy="17813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Rectangle 56"/>
          <p:cNvSpPr/>
          <p:nvPr/>
        </p:nvSpPr>
        <p:spPr>
          <a:xfrm>
            <a:off x="7149891" y="2964277"/>
            <a:ext cx="368135" cy="178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7661190" y="2964278"/>
            <a:ext cx="368135" cy="17825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8172489" y="2964277"/>
            <a:ext cx="368135" cy="17825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8683787" y="2964277"/>
            <a:ext cx="368135" cy="17825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7588855" y="4342041"/>
            <a:ext cx="368135" cy="1782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8756125" y="4342041"/>
            <a:ext cx="368135" cy="17825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9700159" y="4325246"/>
            <a:ext cx="368135" cy="17825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Arrow Connector 63"/>
          <p:cNvCxnSpPr>
            <a:stCxn id="57" idx="2"/>
            <a:endCxn id="61" idx="0"/>
          </p:cNvCxnSpPr>
          <p:nvPr/>
        </p:nvCxnSpPr>
        <p:spPr>
          <a:xfrm>
            <a:off x="7333959" y="3142529"/>
            <a:ext cx="438964" cy="1199512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59" idx="2"/>
            <a:endCxn id="62" idx="0"/>
          </p:cNvCxnSpPr>
          <p:nvPr/>
        </p:nvCxnSpPr>
        <p:spPr>
          <a:xfrm>
            <a:off x="8356557" y="3142529"/>
            <a:ext cx="583636" cy="1199512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60" idx="2"/>
            <a:endCxn id="63" idx="0"/>
          </p:cNvCxnSpPr>
          <p:nvPr/>
        </p:nvCxnSpPr>
        <p:spPr>
          <a:xfrm>
            <a:off x="8867855" y="3142529"/>
            <a:ext cx="1016372" cy="1182717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58" idx="2"/>
          </p:cNvCxnSpPr>
          <p:nvPr/>
        </p:nvCxnSpPr>
        <p:spPr>
          <a:xfrm>
            <a:off x="7845258" y="3142530"/>
            <a:ext cx="173975" cy="554351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9" name="Group 498"/>
          <p:cNvGrpSpPr/>
          <p:nvPr/>
        </p:nvGrpSpPr>
        <p:grpSpPr>
          <a:xfrm>
            <a:off x="7936899" y="3693105"/>
            <a:ext cx="178254" cy="178253"/>
            <a:chOff x="5730875" y="2247900"/>
            <a:chExt cx="336551" cy="336550"/>
          </a:xfrm>
        </p:grpSpPr>
        <p:cxnSp>
          <p:nvCxnSpPr>
            <p:cNvPr id="500" name="Straight Connector 499"/>
            <p:cNvCxnSpPr/>
            <p:nvPr/>
          </p:nvCxnSpPr>
          <p:spPr>
            <a:xfrm flipH="1">
              <a:off x="5730875" y="2247900"/>
              <a:ext cx="336551" cy="33655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1" name="Straight Connector 500"/>
            <p:cNvCxnSpPr/>
            <p:nvPr/>
          </p:nvCxnSpPr>
          <p:spPr>
            <a:xfrm>
              <a:off x="5730875" y="2247900"/>
              <a:ext cx="336550" cy="33655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2" name="Group 521"/>
          <p:cNvGrpSpPr/>
          <p:nvPr/>
        </p:nvGrpSpPr>
        <p:grpSpPr>
          <a:xfrm>
            <a:off x="9642271" y="4383179"/>
            <a:ext cx="2137558" cy="178130"/>
            <a:chOff x="1270660" y="4168239"/>
            <a:chExt cx="1068779" cy="178130"/>
          </a:xfrm>
        </p:grpSpPr>
        <p:cxnSp>
          <p:nvCxnSpPr>
            <p:cNvPr id="523" name="Straight Connector 522"/>
            <p:cNvCxnSpPr/>
            <p:nvPr/>
          </p:nvCxnSpPr>
          <p:spPr>
            <a:xfrm>
              <a:off x="1270660" y="4346369"/>
              <a:ext cx="1068779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4" name="Straight Connector 523"/>
            <p:cNvCxnSpPr/>
            <p:nvPr/>
          </p:nvCxnSpPr>
          <p:spPr>
            <a:xfrm>
              <a:off x="1272082" y="4168239"/>
              <a:ext cx="0" cy="17813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5" name="Straight Connector 524"/>
            <p:cNvCxnSpPr/>
            <p:nvPr/>
          </p:nvCxnSpPr>
          <p:spPr>
            <a:xfrm>
              <a:off x="2339439" y="4168239"/>
              <a:ext cx="0" cy="17813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8" name="Rectangle 527"/>
          <p:cNvSpPr/>
          <p:nvPr/>
        </p:nvSpPr>
        <p:spPr>
          <a:xfrm>
            <a:off x="6956657" y="2561604"/>
            <a:ext cx="2310765" cy="2361362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9" name="TextBox 528"/>
          <p:cNvSpPr txBox="1"/>
          <p:nvPr/>
        </p:nvSpPr>
        <p:spPr>
          <a:xfrm>
            <a:off x="3302871" y="2049365"/>
            <a:ext cx="1005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Ideally</a:t>
            </a:r>
            <a:endParaRPr lang="en-US" sz="2400" dirty="0"/>
          </a:p>
        </p:txBody>
      </p:sp>
      <p:sp>
        <p:nvSpPr>
          <p:cNvPr id="530" name="TextBox 529"/>
          <p:cNvSpPr txBox="1"/>
          <p:nvPr/>
        </p:nvSpPr>
        <p:spPr>
          <a:xfrm>
            <a:off x="7505292" y="2048005"/>
            <a:ext cx="9610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 fact</a:t>
            </a:r>
            <a:endParaRPr lang="en-US" sz="2400" dirty="0"/>
          </a:p>
        </p:txBody>
      </p:sp>
      <p:sp>
        <p:nvSpPr>
          <p:cNvPr id="531" name="TextBox 530"/>
          <p:cNvSpPr txBox="1"/>
          <p:nvPr/>
        </p:nvSpPr>
        <p:spPr>
          <a:xfrm>
            <a:off x="1245874" y="2822570"/>
            <a:ext cx="1376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upstream</a:t>
            </a:r>
            <a:endParaRPr lang="en-US" sz="2400" dirty="0"/>
          </a:p>
        </p:txBody>
      </p:sp>
      <p:sp>
        <p:nvSpPr>
          <p:cNvPr id="532" name="TextBox 531"/>
          <p:cNvSpPr txBox="1"/>
          <p:nvPr/>
        </p:nvSpPr>
        <p:spPr>
          <a:xfrm>
            <a:off x="1027832" y="4275770"/>
            <a:ext cx="1758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downstream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154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34"/>
    </mc:Choice>
    <mc:Fallback xmlns="">
      <p:transition spd="slow" advTm="385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528" grpId="0" animBg="1"/>
      <p:bldP spid="5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Solution: packets carry batch ID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Just need 1 bit to distinguish adjacent batches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A8AC-C669-244C-953E-6C477326AD58}" type="slidenum">
              <a:rPr lang="en-US" smtClean="0"/>
              <a:t>26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3005401" y="2627449"/>
            <a:ext cx="3086569" cy="257214"/>
            <a:chOff x="1270660" y="4168239"/>
            <a:chExt cx="1068779" cy="178130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270660" y="4346369"/>
              <a:ext cx="1068779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272082" y="4168239"/>
              <a:ext cx="0" cy="17813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2339439" y="4168239"/>
              <a:ext cx="0" cy="17813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3725296" y="4616720"/>
            <a:ext cx="3086569" cy="257214"/>
            <a:chOff x="1270660" y="4168239"/>
            <a:chExt cx="1068779" cy="178130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1270660" y="4346369"/>
              <a:ext cx="1068779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272082" y="4168239"/>
              <a:ext cx="0" cy="17813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339439" y="4168239"/>
              <a:ext cx="0" cy="17813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/>
          <p:cNvSpPr/>
          <p:nvPr/>
        </p:nvSpPr>
        <p:spPr>
          <a:xfrm>
            <a:off x="3142582" y="2552282"/>
            <a:ext cx="531576" cy="2573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14" name="Rectangle 13"/>
          <p:cNvSpPr/>
          <p:nvPr/>
        </p:nvSpPr>
        <p:spPr>
          <a:xfrm>
            <a:off x="3880883" y="2552283"/>
            <a:ext cx="531576" cy="25739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15" name="Rectangle 14"/>
          <p:cNvSpPr/>
          <p:nvPr/>
        </p:nvSpPr>
        <p:spPr>
          <a:xfrm>
            <a:off x="4619183" y="2552282"/>
            <a:ext cx="531576" cy="25739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16" name="Rectangle 15"/>
          <p:cNvSpPr/>
          <p:nvPr/>
        </p:nvSpPr>
        <p:spPr>
          <a:xfrm>
            <a:off x="5357482" y="2552282"/>
            <a:ext cx="531576" cy="25739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17" name="Rectangle 16"/>
          <p:cNvSpPr/>
          <p:nvPr/>
        </p:nvSpPr>
        <p:spPr>
          <a:xfrm>
            <a:off x="3776433" y="4541731"/>
            <a:ext cx="531576" cy="25739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18" name="Rectangle 17"/>
          <p:cNvSpPr/>
          <p:nvPr/>
        </p:nvSpPr>
        <p:spPr>
          <a:xfrm>
            <a:off x="5461935" y="4541731"/>
            <a:ext cx="531576" cy="25739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0</a:t>
            </a:r>
            <a:endParaRPr lang="en-US" sz="2400" dirty="0"/>
          </a:p>
        </p:txBody>
      </p:sp>
      <p:sp>
        <p:nvSpPr>
          <p:cNvPr id="19" name="Rectangle 18"/>
          <p:cNvSpPr/>
          <p:nvPr/>
        </p:nvSpPr>
        <p:spPr>
          <a:xfrm>
            <a:off x="6200234" y="4541731"/>
            <a:ext cx="531576" cy="25739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0</a:t>
            </a:r>
            <a:endParaRPr lang="en-US" sz="2400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3408371" y="2809672"/>
            <a:ext cx="633851" cy="1732059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884971" y="2809672"/>
            <a:ext cx="842753" cy="1732059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623270" y="2809672"/>
            <a:ext cx="842753" cy="1732059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4146671" y="2809674"/>
            <a:ext cx="251215" cy="800466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4278998" y="3604687"/>
            <a:ext cx="257393" cy="257392"/>
            <a:chOff x="5730875" y="2247900"/>
            <a:chExt cx="336551" cy="336550"/>
          </a:xfrm>
        </p:grpSpPr>
        <p:cxnSp>
          <p:nvCxnSpPr>
            <p:cNvPr id="25" name="Straight Connector 24"/>
            <p:cNvCxnSpPr/>
            <p:nvPr/>
          </p:nvCxnSpPr>
          <p:spPr>
            <a:xfrm flipH="1">
              <a:off x="5730875" y="2247900"/>
              <a:ext cx="336551" cy="33655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730875" y="2247900"/>
              <a:ext cx="336550" cy="33655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6080394" y="2627449"/>
            <a:ext cx="3086569" cy="257214"/>
            <a:chOff x="1270660" y="4168239"/>
            <a:chExt cx="1068779" cy="178130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1270660" y="4346369"/>
              <a:ext cx="1068779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1272082" y="4168239"/>
              <a:ext cx="0" cy="17813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2339439" y="4168239"/>
              <a:ext cx="0" cy="17813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Rectangle 35"/>
          <p:cNvSpPr/>
          <p:nvPr/>
        </p:nvSpPr>
        <p:spPr>
          <a:xfrm>
            <a:off x="6204922" y="2552282"/>
            <a:ext cx="531576" cy="25739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1</a:t>
            </a:r>
            <a:endParaRPr lang="en-US" sz="2400" dirty="0"/>
          </a:p>
        </p:txBody>
      </p:sp>
      <p:sp>
        <p:nvSpPr>
          <p:cNvPr id="37" name="Rectangle 36"/>
          <p:cNvSpPr/>
          <p:nvPr/>
        </p:nvSpPr>
        <p:spPr>
          <a:xfrm>
            <a:off x="7104608" y="2555492"/>
            <a:ext cx="531576" cy="25739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1</a:t>
            </a:r>
            <a:endParaRPr lang="en-US" sz="2400" dirty="0"/>
          </a:p>
        </p:txBody>
      </p:sp>
      <p:grpSp>
        <p:nvGrpSpPr>
          <p:cNvPr id="38" name="Group 37"/>
          <p:cNvGrpSpPr/>
          <p:nvPr/>
        </p:nvGrpSpPr>
        <p:grpSpPr>
          <a:xfrm>
            <a:off x="6807757" y="4616720"/>
            <a:ext cx="3086569" cy="257214"/>
            <a:chOff x="1270660" y="4168239"/>
            <a:chExt cx="1068779" cy="178130"/>
          </a:xfrm>
        </p:grpSpPr>
        <p:cxnSp>
          <p:nvCxnSpPr>
            <p:cNvPr id="39" name="Straight Connector 38"/>
            <p:cNvCxnSpPr/>
            <p:nvPr/>
          </p:nvCxnSpPr>
          <p:spPr>
            <a:xfrm>
              <a:off x="1270660" y="4346369"/>
              <a:ext cx="1068779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1272082" y="4168239"/>
              <a:ext cx="0" cy="17813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2339439" y="4168239"/>
              <a:ext cx="0" cy="17813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7060791" y="4541731"/>
            <a:ext cx="531576" cy="25739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1</a:t>
            </a:r>
            <a:endParaRPr lang="en-US" sz="2400" dirty="0"/>
          </a:p>
        </p:txBody>
      </p:sp>
      <p:sp>
        <p:nvSpPr>
          <p:cNvPr id="43" name="Rectangle 42"/>
          <p:cNvSpPr/>
          <p:nvPr/>
        </p:nvSpPr>
        <p:spPr>
          <a:xfrm>
            <a:off x="7906446" y="4541731"/>
            <a:ext cx="531576" cy="25739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1</a:t>
            </a:r>
            <a:endParaRPr lang="en-US" sz="2400" dirty="0"/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6483825" y="2816878"/>
            <a:ext cx="842753" cy="1732059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7344380" y="2817395"/>
            <a:ext cx="842753" cy="1732059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1246068" y="2552282"/>
            <a:ext cx="1376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upstream</a:t>
            </a:r>
            <a:endParaRPr lang="en-US" sz="2400" dirty="0"/>
          </a:p>
        </p:txBody>
      </p:sp>
      <p:sp>
        <p:nvSpPr>
          <p:cNvPr id="47" name="TextBox 46"/>
          <p:cNvSpPr txBox="1"/>
          <p:nvPr/>
        </p:nvSpPr>
        <p:spPr>
          <a:xfrm>
            <a:off x="1157943" y="4439593"/>
            <a:ext cx="1758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downstream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742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29"/>
    </mc:Choice>
    <mc:Fallback xmlns="">
      <p:transition spd="slow" advTm="45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42" grpId="0" animBg="1"/>
      <p:bldP spid="4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 to </a:t>
            </a:r>
            <a:r>
              <a:rPr lang="en-US" dirty="0"/>
              <a:t>cover the whole network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A8AC-C669-244C-953E-6C477326AD58}" type="slidenum">
              <a:rPr lang="en-US" smtClean="0"/>
              <a:t>27</a:t>
            </a:fld>
            <a:endParaRPr lang="en-US"/>
          </a:p>
        </p:txBody>
      </p:sp>
      <p:sp>
        <p:nvSpPr>
          <p:cNvPr id="10" name="椭圆 3"/>
          <p:cNvSpPr/>
          <p:nvPr/>
        </p:nvSpPr>
        <p:spPr>
          <a:xfrm>
            <a:off x="5363047" y="4693303"/>
            <a:ext cx="1703402" cy="1703402"/>
          </a:xfrm>
          <a:prstGeom prst="ellipse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1" name="椭圆 4"/>
          <p:cNvSpPr/>
          <p:nvPr/>
        </p:nvSpPr>
        <p:spPr>
          <a:xfrm>
            <a:off x="8941715" y="3285021"/>
            <a:ext cx="1418475" cy="1418475"/>
          </a:xfrm>
          <a:prstGeom prst="ellipse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2" name="椭圆 28"/>
          <p:cNvSpPr/>
          <p:nvPr/>
        </p:nvSpPr>
        <p:spPr>
          <a:xfrm>
            <a:off x="1828800" y="3359579"/>
            <a:ext cx="1361621" cy="1361621"/>
          </a:xfrm>
          <a:prstGeom prst="ellipse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3" name="直线箭头连接符 5"/>
          <p:cNvCxnSpPr>
            <a:stCxn id="17" idx="7"/>
            <a:endCxn id="18" idx="3"/>
          </p:cNvCxnSpPr>
          <p:nvPr/>
        </p:nvCxnSpPr>
        <p:spPr>
          <a:xfrm flipV="1">
            <a:off x="6854837" y="4346751"/>
            <a:ext cx="2224401" cy="6917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线箭头连接符 31"/>
          <p:cNvCxnSpPr/>
          <p:nvPr/>
        </p:nvCxnSpPr>
        <p:spPr>
          <a:xfrm>
            <a:off x="3077225" y="4456388"/>
            <a:ext cx="2461263" cy="5749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椭圆 28"/>
          <p:cNvSpPr/>
          <p:nvPr/>
        </p:nvSpPr>
        <p:spPr>
          <a:xfrm>
            <a:off x="1828800" y="5378743"/>
            <a:ext cx="1361621" cy="1361621"/>
          </a:xfrm>
          <a:prstGeom prst="ellipse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" name="椭圆 28"/>
          <p:cNvSpPr/>
          <p:nvPr/>
        </p:nvSpPr>
        <p:spPr>
          <a:xfrm>
            <a:off x="8977112" y="5380804"/>
            <a:ext cx="1361621" cy="1361621"/>
          </a:xfrm>
          <a:prstGeom prst="ellipse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7" name="直线箭头连接符 31"/>
          <p:cNvCxnSpPr/>
          <p:nvPr/>
        </p:nvCxnSpPr>
        <p:spPr>
          <a:xfrm flipV="1">
            <a:off x="3190421" y="5935040"/>
            <a:ext cx="2274319" cy="12451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线箭头连接符 5"/>
          <p:cNvCxnSpPr/>
          <p:nvPr/>
        </p:nvCxnSpPr>
        <p:spPr>
          <a:xfrm>
            <a:off x="7018943" y="5895384"/>
            <a:ext cx="2044939" cy="871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椭圆 29"/>
          <p:cNvSpPr/>
          <p:nvPr/>
        </p:nvSpPr>
        <p:spPr>
          <a:xfrm>
            <a:off x="5647736" y="4978327"/>
            <a:ext cx="1133353" cy="1133353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CN" sz="2400" smtClean="0"/>
              <a:t>meter</a:t>
            </a:r>
            <a:endParaRPr kumimoji="1" lang="zh-CN" altLang="en-US" sz="2400" dirty="0"/>
          </a:p>
        </p:txBody>
      </p:sp>
      <p:sp>
        <p:nvSpPr>
          <p:cNvPr id="21" name="椭圆 29"/>
          <p:cNvSpPr/>
          <p:nvPr/>
        </p:nvSpPr>
        <p:spPr>
          <a:xfrm>
            <a:off x="1943872" y="3473029"/>
            <a:ext cx="1133353" cy="1133353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CN" sz="2400" dirty="0" smtClean="0"/>
              <a:t>meter</a:t>
            </a:r>
            <a:endParaRPr kumimoji="1" lang="zh-CN" altLang="en-US" sz="2400" dirty="0"/>
          </a:p>
        </p:txBody>
      </p:sp>
      <p:sp>
        <p:nvSpPr>
          <p:cNvPr id="22" name="椭圆 29"/>
          <p:cNvSpPr/>
          <p:nvPr/>
        </p:nvSpPr>
        <p:spPr>
          <a:xfrm>
            <a:off x="9091245" y="3427581"/>
            <a:ext cx="1133353" cy="1133353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CN" sz="2400" smtClean="0"/>
              <a:t>meter</a:t>
            </a:r>
            <a:endParaRPr kumimoji="1" lang="zh-CN" altLang="en-US" sz="2400" dirty="0"/>
          </a:p>
        </p:txBody>
      </p:sp>
      <p:sp>
        <p:nvSpPr>
          <p:cNvPr id="23" name="椭圆 29"/>
          <p:cNvSpPr/>
          <p:nvPr/>
        </p:nvSpPr>
        <p:spPr>
          <a:xfrm>
            <a:off x="1943872" y="5492876"/>
            <a:ext cx="1133353" cy="1133353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CN" sz="2400" smtClean="0"/>
              <a:t>meter</a:t>
            </a:r>
            <a:endParaRPr kumimoji="1" lang="zh-CN" altLang="en-US" sz="2400" dirty="0"/>
          </a:p>
        </p:txBody>
      </p:sp>
      <p:sp>
        <p:nvSpPr>
          <p:cNvPr id="24" name="椭圆 29"/>
          <p:cNvSpPr/>
          <p:nvPr/>
        </p:nvSpPr>
        <p:spPr>
          <a:xfrm>
            <a:off x="9091245" y="5492876"/>
            <a:ext cx="1133353" cy="1133353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CN" sz="2400" smtClean="0"/>
              <a:t>meter</a:t>
            </a:r>
            <a:endParaRPr kumimoji="1" lang="zh-CN" altLang="en-US" sz="2400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2476444" y="4866358"/>
            <a:ext cx="0" cy="415111"/>
          </a:xfrm>
          <a:prstGeom prst="line">
            <a:avLst/>
          </a:prstGeom>
          <a:ln w="762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674474" y="4866357"/>
            <a:ext cx="0" cy="415111"/>
          </a:xfrm>
          <a:prstGeom prst="line">
            <a:avLst/>
          </a:prstGeom>
          <a:ln w="762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88538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412"/>
    </mc:Choice>
    <mc:Fallback xmlns="">
      <p:transition spd="slow" advTm="23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9" grpId="1" animBg="1"/>
      <p:bldP spid="21" grpId="1" animBg="1"/>
      <p:bldP spid="22" grpId="1" animBg="1"/>
      <p:bldP spid="23" grpId="1" animBg="1"/>
      <p:bldP spid="24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Solution: pair-wise deployment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Cover all pipelines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A8AC-C669-244C-953E-6C477326AD58}" type="slidenum">
              <a:rPr lang="en-US" smtClean="0"/>
              <a:t>28</a:t>
            </a:fld>
            <a:endParaRPr lang="en-US"/>
          </a:p>
        </p:txBody>
      </p:sp>
      <p:sp>
        <p:nvSpPr>
          <p:cNvPr id="5" name="椭圆 3"/>
          <p:cNvSpPr/>
          <p:nvPr/>
        </p:nvSpPr>
        <p:spPr>
          <a:xfrm>
            <a:off x="5363047" y="4693303"/>
            <a:ext cx="1703402" cy="1703402"/>
          </a:xfrm>
          <a:prstGeom prst="ellipse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椭圆 4"/>
          <p:cNvSpPr/>
          <p:nvPr/>
        </p:nvSpPr>
        <p:spPr>
          <a:xfrm>
            <a:off x="8941715" y="3285021"/>
            <a:ext cx="1418475" cy="1418475"/>
          </a:xfrm>
          <a:prstGeom prst="ellipse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椭圆 28"/>
          <p:cNvSpPr/>
          <p:nvPr/>
        </p:nvSpPr>
        <p:spPr>
          <a:xfrm>
            <a:off x="1828800" y="3359579"/>
            <a:ext cx="1361621" cy="1361621"/>
          </a:xfrm>
          <a:prstGeom prst="ellipse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8" name="直线箭头连接符 5"/>
          <p:cNvCxnSpPr>
            <a:stCxn id="9" idx="7"/>
            <a:endCxn id="10" idx="3"/>
          </p:cNvCxnSpPr>
          <p:nvPr/>
        </p:nvCxnSpPr>
        <p:spPr>
          <a:xfrm flipV="1">
            <a:off x="6854837" y="4346751"/>
            <a:ext cx="2224401" cy="6917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椭圆 6"/>
          <p:cNvSpPr/>
          <p:nvPr/>
        </p:nvSpPr>
        <p:spPr>
          <a:xfrm>
            <a:off x="6285991" y="4940902"/>
            <a:ext cx="666445" cy="666445"/>
          </a:xfrm>
          <a:prstGeom prst="ellipse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CN" sz="2400" dirty="0" smtClean="0"/>
              <a:t>UM</a:t>
            </a:r>
            <a:endParaRPr kumimoji="1" lang="zh-CN" altLang="en-US" sz="2400" dirty="0"/>
          </a:p>
        </p:txBody>
      </p:sp>
      <p:sp>
        <p:nvSpPr>
          <p:cNvPr id="10" name="椭圆 7"/>
          <p:cNvSpPr/>
          <p:nvPr/>
        </p:nvSpPr>
        <p:spPr>
          <a:xfrm>
            <a:off x="8977112" y="3751515"/>
            <a:ext cx="697362" cy="697362"/>
          </a:xfrm>
          <a:prstGeom prst="ellipse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CN" sz="2400" dirty="0" smtClean="0">
                <a:solidFill>
                  <a:schemeClr val="accent3">
                    <a:lumMod val="75000"/>
                  </a:schemeClr>
                </a:solidFill>
              </a:rPr>
              <a:t>DM</a:t>
            </a:r>
            <a:endParaRPr kumimoji="1" lang="zh-CN" altLang="en-US" sz="2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1" name="椭圆 29"/>
          <p:cNvSpPr/>
          <p:nvPr/>
        </p:nvSpPr>
        <p:spPr>
          <a:xfrm>
            <a:off x="2515318" y="3894481"/>
            <a:ext cx="658315" cy="658315"/>
          </a:xfrm>
          <a:prstGeom prst="ellipse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CN" sz="2400" dirty="0" smtClean="0"/>
              <a:t>UM</a:t>
            </a:r>
            <a:endParaRPr kumimoji="1" lang="zh-CN" altLang="en-US" sz="2400" dirty="0"/>
          </a:p>
        </p:txBody>
      </p:sp>
      <p:sp>
        <p:nvSpPr>
          <p:cNvPr id="12" name="椭圆 30"/>
          <p:cNvSpPr/>
          <p:nvPr/>
        </p:nvSpPr>
        <p:spPr>
          <a:xfrm>
            <a:off x="5442834" y="4935669"/>
            <a:ext cx="653165" cy="653165"/>
          </a:xfrm>
          <a:prstGeom prst="ellipse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CN" sz="2400" dirty="0" smtClean="0">
                <a:solidFill>
                  <a:schemeClr val="accent6">
                    <a:lumMod val="75000"/>
                  </a:schemeClr>
                </a:solidFill>
              </a:rPr>
              <a:t>DM</a:t>
            </a:r>
            <a:endParaRPr kumimoji="1" lang="zh-CN" alt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3" name="直线箭头连接符 31"/>
          <p:cNvCxnSpPr>
            <a:stCxn id="11" idx="5"/>
            <a:endCxn id="12" idx="1"/>
          </p:cNvCxnSpPr>
          <p:nvPr/>
        </p:nvCxnSpPr>
        <p:spPr>
          <a:xfrm>
            <a:off x="3077225" y="4456388"/>
            <a:ext cx="2461263" cy="5749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>
            <a:off x="2476444" y="4866358"/>
            <a:ext cx="0" cy="415111"/>
          </a:xfrm>
          <a:prstGeom prst="line">
            <a:avLst/>
          </a:prstGeom>
          <a:ln w="762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>
            <a:off x="9674474" y="4866357"/>
            <a:ext cx="0" cy="415111"/>
          </a:xfrm>
          <a:prstGeom prst="line">
            <a:avLst/>
          </a:prstGeom>
          <a:ln w="762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" name="Right Brace 174"/>
          <p:cNvSpPr/>
          <p:nvPr/>
        </p:nvSpPr>
        <p:spPr>
          <a:xfrm rot="5400000" flipH="1">
            <a:off x="4235398" y="1291667"/>
            <a:ext cx="302980" cy="3569663"/>
          </a:xfrm>
          <a:prstGeom prst="rightBrace">
            <a:avLst/>
          </a:prstGeom>
          <a:ln/>
          <a:effectLst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TextBox 177"/>
          <p:cNvSpPr txBox="1"/>
          <p:nvPr/>
        </p:nvSpPr>
        <p:spPr>
          <a:xfrm>
            <a:off x="2762330" y="2356301"/>
            <a:ext cx="29242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Cover</a:t>
            </a:r>
            <a:r>
              <a:rPr lang="zh-CN" altLang="en-US" sz="2400" dirty="0" smtClean="0"/>
              <a:t> </a:t>
            </a:r>
            <a:r>
              <a:rPr lang="en-US" altLang="zh-CN" sz="2400" dirty="0"/>
              <a:t>i</a:t>
            </a:r>
            <a:r>
              <a:rPr lang="en-US" altLang="zh-CN" sz="2400" dirty="0" smtClean="0"/>
              <a:t>ngress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pipeline</a:t>
            </a:r>
            <a:endParaRPr lang="en-US" sz="2400" dirty="0"/>
          </a:p>
        </p:txBody>
      </p:sp>
      <p:sp>
        <p:nvSpPr>
          <p:cNvPr id="179" name="TextBox 178"/>
          <p:cNvSpPr txBox="1"/>
          <p:nvPr/>
        </p:nvSpPr>
        <p:spPr>
          <a:xfrm>
            <a:off x="6096000" y="2356301"/>
            <a:ext cx="28457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Cover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egress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pipeline</a:t>
            </a:r>
            <a:endParaRPr lang="en-US" sz="2400" dirty="0"/>
          </a:p>
        </p:txBody>
      </p:sp>
      <p:sp>
        <p:nvSpPr>
          <p:cNvPr id="174" name="Right Brace 173"/>
          <p:cNvSpPr/>
          <p:nvPr/>
        </p:nvSpPr>
        <p:spPr>
          <a:xfrm rot="5400000" flipH="1">
            <a:off x="6994618" y="947903"/>
            <a:ext cx="313913" cy="4243354"/>
          </a:xfrm>
          <a:prstGeom prst="rightBrace">
            <a:avLst/>
          </a:prstGeom>
          <a:ln/>
          <a:effectLst/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977112" y="1556649"/>
            <a:ext cx="32158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UM: Upstream meter</a:t>
            </a:r>
          </a:p>
          <a:p>
            <a:r>
              <a:rPr lang="en-US" altLang="zh-CN" sz="2400" dirty="0"/>
              <a:t>DM: </a:t>
            </a:r>
            <a:r>
              <a:rPr lang="en-US" altLang="zh-CN" sz="2400" dirty="0" smtClean="0"/>
              <a:t>Downstream meter</a:t>
            </a:r>
            <a:endParaRPr lang="en-US" sz="2400" dirty="0"/>
          </a:p>
        </p:txBody>
      </p:sp>
      <p:sp>
        <p:nvSpPr>
          <p:cNvPr id="38" name="椭圆 28"/>
          <p:cNvSpPr/>
          <p:nvPr/>
        </p:nvSpPr>
        <p:spPr>
          <a:xfrm>
            <a:off x="1828800" y="5378743"/>
            <a:ext cx="1361621" cy="1361621"/>
          </a:xfrm>
          <a:prstGeom prst="ellipse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9" name="椭圆 28"/>
          <p:cNvSpPr/>
          <p:nvPr/>
        </p:nvSpPr>
        <p:spPr>
          <a:xfrm>
            <a:off x="8977112" y="5380804"/>
            <a:ext cx="1361621" cy="1361621"/>
          </a:xfrm>
          <a:prstGeom prst="ellipse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40" name="直线箭头连接符 31"/>
          <p:cNvCxnSpPr>
            <a:stCxn id="38" idx="6"/>
          </p:cNvCxnSpPr>
          <p:nvPr/>
        </p:nvCxnSpPr>
        <p:spPr>
          <a:xfrm flipV="1">
            <a:off x="3190421" y="5935040"/>
            <a:ext cx="2274319" cy="12451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直线箭头连接符 5"/>
          <p:cNvCxnSpPr/>
          <p:nvPr/>
        </p:nvCxnSpPr>
        <p:spPr>
          <a:xfrm>
            <a:off x="7018943" y="5895384"/>
            <a:ext cx="2044939" cy="8718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椭圆 29"/>
          <p:cNvSpPr/>
          <p:nvPr/>
        </p:nvSpPr>
        <p:spPr>
          <a:xfrm>
            <a:off x="2532106" y="5724528"/>
            <a:ext cx="658315" cy="658315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CN" sz="2400" dirty="0" smtClean="0"/>
              <a:t>UM</a:t>
            </a:r>
            <a:endParaRPr kumimoji="1" lang="zh-CN" altLang="en-US" sz="2400" dirty="0"/>
          </a:p>
        </p:txBody>
      </p:sp>
      <p:sp>
        <p:nvSpPr>
          <p:cNvPr id="62" name="椭圆 30"/>
          <p:cNvSpPr/>
          <p:nvPr/>
        </p:nvSpPr>
        <p:spPr>
          <a:xfrm>
            <a:off x="5536518" y="5606557"/>
            <a:ext cx="653165" cy="653165"/>
          </a:xfrm>
          <a:prstGeom prst="ellipse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CN" sz="2400" dirty="0" smtClean="0">
                <a:solidFill>
                  <a:schemeClr val="accent2">
                    <a:lumMod val="75000"/>
                  </a:schemeClr>
                </a:solidFill>
              </a:rPr>
              <a:t>DM</a:t>
            </a:r>
            <a:endParaRPr kumimoji="1" lang="zh-CN" altLang="en-US" sz="24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4" name="椭圆 6"/>
          <p:cNvSpPr/>
          <p:nvPr/>
        </p:nvSpPr>
        <p:spPr>
          <a:xfrm>
            <a:off x="6258667" y="5582620"/>
            <a:ext cx="666445" cy="666445"/>
          </a:xfrm>
          <a:prstGeom prst="ellipse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CN" sz="2400" dirty="0" smtClean="0"/>
              <a:t>UM</a:t>
            </a:r>
            <a:endParaRPr kumimoji="1" lang="zh-CN" altLang="en-US" sz="2400" dirty="0"/>
          </a:p>
        </p:txBody>
      </p:sp>
      <p:sp>
        <p:nvSpPr>
          <p:cNvPr id="65" name="椭圆 7"/>
          <p:cNvSpPr/>
          <p:nvPr/>
        </p:nvSpPr>
        <p:spPr>
          <a:xfrm>
            <a:off x="9020497" y="5669017"/>
            <a:ext cx="697362" cy="697362"/>
          </a:xfrm>
          <a:prstGeom prst="ellipse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kumimoji="1" lang="en-US" altLang="zh-CN" sz="2400" dirty="0" smtClean="0">
                <a:solidFill>
                  <a:schemeClr val="accent5">
                    <a:lumMod val="75000"/>
                  </a:schemeClr>
                </a:solidFill>
              </a:rPr>
              <a:t>DM</a:t>
            </a:r>
            <a:endParaRPr kumimoji="1" lang="zh-CN" altLang="en-US" sz="24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873183" y="3274283"/>
            <a:ext cx="4239491" cy="1398040"/>
            <a:chOff x="3873183" y="3274283"/>
            <a:chExt cx="4239491" cy="1398040"/>
          </a:xfrm>
        </p:grpSpPr>
        <p:sp>
          <p:nvSpPr>
            <p:cNvPr id="150" name="矩形 59"/>
            <p:cNvSpPr/>
            <p:nvPr/>
          </p:nvSpPr>
          <p:spPr>
            <a:xfrm>
              <a:off x="3873183" y="3274283"/>
              <a:ext cx="4239491" cy="13980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43" name="矩形 25"/>
            <p:cNvSpPr/>
            <p:nvPr/>
          </p:nvSpPr>
          <p:spPr>
            <a:xfrm>
              <a:off x="3948166" y="3449376"/>
              <a:ext cx="758324" cy="1124184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en-US" altLang="zh-CN" dirty="0" smtClean="0">
                  <a:solidFill>
                    <a:schemeClr val="bg1"/>
                  </a:solidFill>
                </a:rPr>
                <a:t>Ingress pipeline</a:t>
              </a:r>
              <a:endParaRPr kumimoji="1" lang="zh-CN" alt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44" name="直线箭头连接符 84"/>
            <p:cNvCxnSpPr>
              <a:endCxn id="145" idx="1"/>
            </p:cNvCxnSpPr>
            <p:nvPr/>
          </p:nvCxnSpPr>
          <p:spPr>
            <a:xfrm>
              <a:off x="6171719" y="4011468"/>
              <a:ext cx="25020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矩形 25"/>
            <p:cNvSpPr/>
            <p:nvPr/>
          </p:nvSpPr>
          <p:spPr>
            <a:xfrm>
              <a:off x="6421927" y="3449376"/>
              <a:ext cx="644522" cy="1124183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en-US" altLang="zh-CN" dirty="0" smtClean="0">
                  <a:solidFill>
                    <a:schemeClr val="bg1"/>
                  </a:solidFill>
                </a:rPr>
                <a:t>shared</a:t>
              </a:r>
            </a:p>
            <a:p>
              <a:pPr algn="ctr"/>
              <a:r>
                <a:rPr kumimoji="1" lang="en-US" altLang="zh-CN" dirty="0" smtClean="0">
                  <a:solidFill>
                    <a:schemeClr val="bg1"/>
                  </a:solidFill>
                </a:rPr>
                <a:t>buffer</a:t>
              </a:r>
              <a:endParaRPr kumimoji="1" lang="zh-CN" altLang="en-US" dirty="0">
                <a:solidFill>
                  <a:schemeClr val="bg1"/>
                </a:solidFill>
              </a:endParaRPr>
            </a:p>
          </p:txBody>
        </p:sp>
        <p:sp>
          <p:nvSpPr>
            <p:cNvPr id="146" name="矩形 25"/>
            <p:cNvSpPr/>
            <p:nvPr/>
          </p:nvSpPr>
          <p:spPr>
            <a:xfrm>
              <a:off x="7266244" y="3449376"/>
              <a:ext cx="774533" cy="1124184"/>
            </a:xfrm>
            <a:prstGeom prst="rect">
              <a:avLst/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en-US" altLang="zh-CN" dirty="0" smtClean="0">
                  <a:solidFill>
                    <a:schemeClr val="bg1"/>
                  </a:solidFill>
                </a:rPr>
                <a:t>Egress pipeline</a:t>
              </a:r>
              <a:endParaRPr kumimoji="1" lang="zh-CN" alt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47" name="直线箭头连接符 84"/>
            <p:cNvCxnSpPr>
              <a:stCxn id="145" idx="3"/>
              <a:endCxn id="146" idx="1"/>
            </p:cNvCxnSpPr>
            <p:nvPr/>
          </p:nvCxnSpPr>
          <p:spPr>
            <a:xfrm>
              <a:off x="7066449" y="4011468"/>
              <a:ext cx="19979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直线箭头连接符 84"/>
            <p:cNvCxnSpPr>
              <a:stCxn id="143" idx="3"/>
            </p:cNvCxnSpPr>
            <p:nvPr/>
          </p:nvCxnSpPr>
          <p:spPr>
            <a:xfrm>
              <a:off x="4706490" y="4011468"/>
              <a:ext cx="32387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5029898" y="3359579"/>
            <a:ext cx="1119119" cy="1248180"/>
            <a:chOff x="5029898" y="3359579"/>
            <a:chExt cx="1119119" cy="1248180"/>
          </a:xfrm>
        </p:grpSpPr>
        <p:sp>
          <p:nvSpPr>
            <p:cNvPr id="151" name="矩形 60"/>
            <p:cNvSpPr/>
            <p:nvPr/>
          </p:nvSpPr>
          <p:spPr>
            <a:xfrm>
              <a:off x="5749557" y="3456724"/>
              <a:ext cx="341971" cy="32455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en-US" altLang="zh-CN" dirty="0" smtClean="0">
                  <a:solidFill>
                    <a:schemeClr val="accent6">
                      <a:lumMod val="75000"/>
                    </a:schemeClr>
                  </a:solidFill>
                </a:rPr>
                <a:t>DM</a:t>
              </a:r>
              <a:endParaRPr kumimoji="1" lang="zh-CN" alt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cxnSp>
          <p:nvCxnSpPr>
            <p:cNvPr id="165" name="Straight Connector 164"/>
            <p:cNvCxnSpPr/>
            <p:nvPr/>
          </p:nvCxnSpPr>
          <p:spPr>
            <a:xfrm>
              <a:off x="5255063" y="4348855"/>
              <a:ext cx="0" cy="215066"/>
            </a:xfrm>
            <a:prstGeom prst="line">
              <a:avLst/>
            </a:prstGeom>
            <a:ln w="762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>
              <a:off x="5924177" y="4340851"/>
              <a:ext cx="0" cy="266908"/>
            </a:xfrm>
            <a:prstGeom prst="line">
              <a:avLst/>
            </a:prstGeom>
            <a:ln w="7620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矩形 58"/>
            <p:cNvSpPr/>
            <p:nvPr/>
          </p:nvSpPr>
          <p:spPr>
            <a:xfrm>
              <a:off x="5078041" y="3449377"/>
              <a:ext cx="341971" cy="328968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en-US" altLang="zh-CN" dirty="0" smtClean="0"/>
                <a:t>UM</a:t>
              </a:r>
              <a:endParaRPr kumimoji="1" lang="zh-CN" altLang="en-US" dirty="0"/>
            </a:p>
          </p:txBody>
        </p:sp>
        <p:sp>
          <p:nvSpPr>
            <p:cNvPr id="66" name="矩形 60"/>
            <p:cNvSpPr/>
            <p:nvPr/>
          </p:nvSpPr>
          <p:spPr>
            <a:xfrm>
              <a:off x="5751897" y="3915039"/>
              <a:ext cx="341971" cy="32455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en-US" altLang="zh-CN" dirty="0" smtClean="0">
                  <a:solidFill>
                    <a:schemeClr val="accent2">
                      <a:lumMod val="75000"/>
                    </a:schemeClr>
                  </a:solidFill>
                </a:rPr>
                <a:t>DM</a:t>
              </a:r>
              <a:endParaRPr kumimoji="1" lang="zh-CN" altLang="en-US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67" name="矩形 58"/>
            <p:cNvSpPr/>
            <p:nvPr/>
          </p:nvSpPr>
          <p:spPr>
            <a:xfrm>
              <a:off x="5080381" y="3907692"/>
              <a:ext cx="341971" cy="328968"/>
            </a:xfrm>
            <a:prstGeom prst="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kumimoji="1" lang="en-US" altLang="zh-CN" dirty="0" smtClean="0"/>
                <a:t>UM</a:t>
              </a:r>
              <a:endParaRPr kumimoji="1" lang="zh-CN" altLang="en-US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5029898" y="3359579"/>
              <a:ext cx="447017" cy="12481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5702000" y="3359579"/>
              <a:ext cx="447017" cy="124818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7" name="直线箭头连接符 84"/>
            <p:cNvCxnSpPr/>
            <p:nvPr/>
          </p:nvCxnSpPr>
          <p:spPr>
            <a:xfrm>
              <a:off x="5464740" y="4011468"/>
              <a:ext cx="250208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4664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90"/>
    </mc:Choice>
    <mc:Fallback xmlns="">
      <p:transition spd="slow" advTm="556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75" grpId="0" animBg="1"/>
      <p:bldP spid="178" grpId="0"/>
      <p:bldP spid="179" grpId="0"/>
      <p:bldP spid="174" grpId="0" animBg="1"/>
      <p:bldP spid="14" grpId="0"/>
      <p:bldP spid="61" grpId="0" animBg="1"/>
      <p:bldP spid="62" grpId="0" animBg="1"/>
      <p:bldP spid="64" grpId="0" animBg="1"/>
      <p:bldP spid="6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Challenge: incremental deployment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Compare sum(</a:t>
            </a:r>
            <a:r>
              <a:rPr lang="en-US" dirty="0" err="1"/>
              <a:t>UM</a:t>
            </a:r>
            <a:r>
              <a:rPr lang="en-US" baseline="-25000" dirty="0" err="1"/>
              <a:t>i</a:t>
            </a:r>
            <a:r>
              <a:rPr lang="en-US" dirty="0"/>
              <a:t>) and </a:t>
            </a:r>
            <a:r>
              <a:rPr lang="en-US" dirty="0" smtClean="0"/>
              <a:t>sum(</a:t>
            </a:r>
            <a:r>
              <a:rPr lang="en-US" dirty="0" err="1" smtClean="0"/>
              <a:t>DM</a:t>
            </a:r>
            <a:r>
              <a:rPr lang="en-US" altLang="zh-CN" baseline="-25000" dirty="0" err="1" smtClean="0"/>
              <a:t>i</a:t>
            </a:r>
            <a:r>
              <a:rPr lang="en-US" dirty="0" smtClean="0"/>
              <a:t>)</a:t>
            </a:r>
            <a:r>
              <a:rPr lang="zh-CN" alt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A8AC-C669-244C-953E-6C477326AD58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1"/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047" y="4969529"/>
            <a:ext cx="1018150" cy="63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1"/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283" y="3802064"/>
            <a:ext cx="1018150" cy="63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1"/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423" y="3802065"/>
            <a:ext cx="1018150" cy="63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1"/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471" y="4969529"/>
            <a:ext cx="1018150" cy="63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1"/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047" y="2893926"/>
            <a:ext cx="1018150" cy="63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1"/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470" y="2893926"/>
            <a:ext cx="1018150" cy="635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V="1">
            <a:off x="4079197" y="4437374"/>
            <a:ext cx="585086" cy="53215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835412" y="3506782"/>
            <a:ext cx="1072657" cy="29528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6" idx="3"/>
            <a:endCxn id="7" idx="1"/>
          </p:cNvCxnSpPr>
          <p:nvPr/>
        </p:nvCxnSpPr>
        <p:spPr>
          <a:xfrm>
            <a:off x="5682433" y="4119720"/>
            <a:ext cx="1072990" cy="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7773573" y="3506782"/>
            <a:ext cx="466897" cy="295282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557208" y="4437374"/>
            <a:ext cx="1045237" cy="52880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4383591" y="3172361"/>
            <a:ext cx="3505261" cy="17545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err="1" smtClean="0"/>
              <a:t>Blackbox</a:t>
            </a:r>
            <a:endParaRPr lang="en-US" sz="2400" dirty="0"/>
          </a:p>
        </p:txBody>
      </p:sp>
      <p:sp>
        <p:nvSpPr>
          <p:cNvPr id="24" name="Rectangle 23"/>
          <p:cNvSpPr/>
          <p:nvPr/>
        </p:nvSpPr>
        <p:spPr>
          <a:xfrm>
            <a:off x="3439285" y="3024761"/>
            <a:ext cx="675298" cy="29520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/>
              <a:t>UM</a:t>
            </a:r>
            <a:endParaRPr lang="en-US" sz="2400" dirty="0"/>
          </a:p>
        </p:txBody>
      </p:sp>
      <p:sp>
        <p:nvSpPr>
          <p:cNvPr id="25" name="Rectangle 24"/>
          <p:cNvSpPr/>
          <p:nvPr/>
        </p:nvSpPr>
        <p:spPr>
          <a:xfrm>
            <a:off x="3439285" y="3381635"/>
            <a:ext cx="675298" cy="29520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D</a:t>
            </a:r>
            <a:r>
              <a:rPr lang="en-US" altLang="zh-CN" sz="2400" dirty="0" smtClean="0"/>
              <a:t>M</a:t>
            </a:r>
            <a:endParaRPr lang="en-US" sz="2400" dirty="0"/>
          </a:p>
        </p:txBody>
      </p:sp>
      <p:sp>
        <p:nvSpPr>
          <p:cNvPr id="26" name="Rectangle 25"/>
          <p:cNvSpPr/>
          <p:nvPr/>
        </p:nvSpPr>
        <p:spPr>
          <a:xfrm>
            <a:off x="8205084" y="3024761"/>
            <a:ext cx="675298" cy="29520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smtClean="0"/>
              <a:t>UM</a:t>
            </a:r>
            <a:endParaRPr lang="en-US" sz="2400"/>
          </a:p>
        </p:txBody>
      </p:sp>
      <p:sp>
        <p:nvSpPr>
          <p:cNvPr id="27" name="Rectangle 26"/>
          <p:cNvSpPr/>
          <p:nvPr/>
        </p:nvSpPr>
        <p:spPr>
          <a:xfrm>
            <a:off x="8205084" y="3381635"/>
            <a:ext cx="675298" cy="29520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D</a:t>
            </a:r>
            <a:r>
              <a:rPr lang="en-US" altLang="zh-CN" sz="2400" dirty="0" smtClean="0"/>
              <a:t>M</a:t>
            </a:r>
            <a:endParaRPr lang="en-US" sz="2400" dirty="0"/>
          </a:p>
        </p:txBody>
      </p:sp>
      <p:sp>
        <p:nvSpPr>
          <p:cNvPr id="32" name="TextBox 31"/>
          <p:cNvSpPr txBox="1"/>
          <p:nvPr/>
        </p:nvSpPr>
        <p:spPr>
          <a:xfrm>
            <a:off x="2846206" y="2361693"/>
            <a:ext cx="1447832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2400" dirty="0" err="1" smtClean="0"/>
              <a:t>LossRadar</a:t>
            </a:r>
            <a:endParaRPr lang="en-US" sz="2400" dirty="0"/>
          </a:p>
        </p:txBody>
      </p:sp>
      <p:sp>
        <p:nvSpPr>
          <p:cNvPr id="33" name="TextBox 32"/>
          <p:cNvSpPr txBox="1"/>
          <p:nvPr/>
        </p:nvSpPr>
        <p:spPr>
          <a:xfrm>
            <a:off x="2822791" y="5718857"/>
            <a:ext cx="1447832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2400" smtClean="0"/>
              <a:t>LossRadar</a:t>
            </a:r>
            <a:endParaRPr lang="en-US" sz="2400" dirty="0"/>
          </a:p>
        </p:txBody>
      </p:sp>
      <p:sp>
        <p:nvSpPr>
          <p:cNvPr id="28" name="Rectangle 27"/>
          <p:cNvSpPr/>
          <p:nvPr/>
        </p:nvSpPr>
        <p:spPr>
          <a:xfrm>
            <a:off x="3439285" y="4828394"/>
            <a:ext cx="675298" cy="29520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/>
              <a:t>UM</a:t>
            </a:r>
            <a:endParaRPr lang="en-US" sz="2400" dirty="0"/>
          </a:p>
        </p:txBody>
      </p:sp>
      <p:sp>
        <p:nvSpPr>
          <p:cNvPr id="29" name="Rectangle 28"/>
          <p:cNvSpPr/>
          <p:nvPr/>
        </p:nvSpPr>
        <p:spPr>
          <a:xfrm>
            <a:off x="3439285" y="5185268"/>
            <a:ext cx="675298" cy="29520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D</a:t>
            </a:r>
            <a:r>
              <a:rPr lang="en-US" altLang="zh-CN" sz="2400" dirty="0" smtClean="0"/>
              <a:t>M</a:t>
            </a:r>
            <a:endParaRPr lang="en-US" sz="2400" dirty="0"/>
          </a:p>
        </p:txBody>
      </p:sp>
      <p:sp>
        <p:nvSpPr>
          <p:cNvPr id="34" name="TextBox 33"/>
          <p:cNvSpPr txBox="1"/>
          <p:nvPr/>
        </p:nvSpPr>
        <p:spPr>
          <a:xfrm>
            <a:off x="8025629" y="2348830"/>
            <a:ext cx="1447832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2400" smtClean="0"/>
              <a:t>LossRadar</a:t>
            </a:r>
            <a:endParaRPr lang="en-US" sz="2400" dirty="0"/>
          </a:p>
        </p:txBody>
      </p:sp>
      <p:sp>
        <p:nvSpPr>
          <p:cNvPr id="35" name="TextBox 34"/>
          <p:cNvSpPr txBox="1"/>
          <p:nvPr/>
        </p:nvSpPr>
        <p:spPr>
          <a:xfrm>
            <a:off x="8200516" y="5716600"/>
            <a:ext cx="1447832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CN" sz="2400" smtClean="0"/>
              <a:t>LossRadar</a:t>
            </a:r>
            <a:endParaRPr lang="en-US" sz="2400" dirty="0"/>
          </a:p>
        </p:txBody>
      </p:sp>
      <p:sp>
        <p:nvSpPr>
          <p:cNvPr id="30" name="Rectangle 29"/>
          <p:cNvSpPr/>
          <p:nvPr/>
        </p:nvSpPr>
        <p:spPr>
          <a:xfrm>
            <a:off x="8199165" y="4822463"/>
            <a:ext cx="675298" cy="29520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/>
              <a:t>UM</a:t>
            </a:r>
            <a:endParaRPr lang="en-US" sz="2400" dirty="0"/>
          </a:p>
        </p:txBody>
      </p:sp>
      <p:sp>
        <p:nvSpPr>
          <p:cNvPr id="31" name="Rectangle 30"/>
          <p:cNvSpPr/>
          <p:nvPr/>
        </p:nvSpPr>
        <p:spPr>
          <a:xfrm>
            <a:off x="8199165" y="5179337"/>
            <a:ext cx="675298" cy="29520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/>
              <a:t>D</a:t>
            </a:r>
            <a:r>
              <a:rPr lang="en-US" altLang="zh-CN" sz="2400" dirty="0" smtClean="0"/>
              <a:t>M</a:t>
            </a:r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43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389"/>
    </mc:Choice>
    <mc:Fallback xmlns="">
      <p:transition spd="slow" advTm="333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5" grpId="0" animBg="1"/>
      <p:bldP spid="26" grpId="0" animBg="1"/>
      <p:bldP spid="27" grpId="0" animBg="1"/>
      <p:bldP spid="32" grpId="0" animBg="1"/>
      <p:bldP spid="33" grpId="0" animBg="1"/>
      <p:bldP spid="28" grpId="0" animBg="1"/>
      <p:bldP spid="29" grpId="0" animBg="1"/>
      <p:bldP spid="34" grpId="0" animBg="1"/>
      <p:bldP spid="35" grpId="0" animBg="1"/>
      <p:bldP spid="30" grpId="0" animBg="1"/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A8AC-C669-244C-953E-6C477326AD58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2588" y="2807167"/>
            <a:ext cx="663389" cy="663389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080638" y="1617238"/>
            <a:ext cx="2222468" cy="657693"/>
          </a:xfrm>
          <a:prstGeom prst="wedgeRoundRectCallout">
            <a:avLst>
              <a:gd name="adj1" fmla="val -7806"/>
              <a:gd name="adj2" fmla="val 11320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smtClean="0"/>
              <a:t>I </a:t>
            </a:r>
            <a:r>
              <a:rPr lang="en-US" altLang="zh-CN" sz="2400" dirty="0" smtClean="0"/>
              <a:t>fail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to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connect!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319" y="3396596"/>
            <a:ext cx="663389" cy="663389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129987" y="2807167"/>
            <a:ext cx="1497108" cy="406865"/>
          </a:xfrm>
          <a:prstGeom prst="wedgeRoundRectCallout">
            <a:avLst>
              <a:gd name="adj1" fmla="val 46086"/>
              <a:gd name="adj2" fmla="val 13523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0" tIns="0" rIns="0" bIns="0" rtlCol="0" anchor="ctr"/>
          <a:lstStyle/>
          <a:p>
            <a:pPr algn="ctr"/>
            <a:r>
              <a:rPr lang="en-US" sz="2400" dirty="0" smtClean="0"/>
              <a:t>Me too!</a:t>
            </a:r>
            <a:endParaRPr lang="en-US" sz="24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1" y="4140667"/>
            <a:ext cx="663389" cy="6633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095" y="4711139"/>
            <a:ext cx="663389" cy="6633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1872" y="3465044"/>
            <a:ext cx="663389" cy="6633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2" y="4264490"/>
            <a:ext cx="663389" cy="6633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6708" y="5166656"/>
            <a:ext cx="663389" cy="6633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425" y="1709129"/>
            <a:ext cx="648262" cy="64826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425" y="2533814"/>
            <a:ext cx="648262" cy="6482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425" y="4596184"/>
            <a:ext cx="648262" cy="6482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425" y="5362716"/>
            <a:ext cx="648262" cy="6482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2253" y="1462631"/>
            <a:ext cx="1251930" cy="125193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2253" y="2357391"/>
            <a:ext cx="1251930" cy="12519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6371" y="4368140"/>
            <a:ext cx="1251930" cy="12519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2253" y="5222373"/>
            <a:ext cx="1251930" cy="1251930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10376556" y="3459209"/>
            <a:ext cx="0" cy="917967"/>
          </a:xfrm>
          <a:prstGeom prst="line">
            <a:avLst/>
          </a:prstGeom>
          <a:ln w="762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" name="Group 80"/>
          <p:cNvGrpSpPr/>
          <p:nvPr/>
        </p:nvGrpSpPr>
        <p:grpSpPr>
          <a:xfrm>
            <a:off x="6096000" y="1830128"/>
            <a:ext cx="3348279" cy="4119495"/>
            <a:chOff x="6096000" y="1830128"/>
            <a:chExt cx="3348279" cy="4119495"/>
          </a:xfrm>
        </p:grpSpPr>
        <p:pic>
          <p:nvPicPr>
            <p:cNvPr id="25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4042" y="1830128"/>
              <a:ext cx="651080" cy="40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4042" y="2654813"/>
              <a:ext cx="651080" cy="40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7181" y="1830128"/>
              <a:ext cx="651080" cy="40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9128" y="2663890"/>
              <a:ext cx="651080" cy="40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3199" y="4709597"/>
              <a:ext cx="651080" cy="40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3199" y="5534282"/>
              <a:ext cx="651080" cy="40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6338" y="4709597"/>
              <a:ext cx="651080" cy="40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8285" y="5543359"/>
              <a:ext cx="651080" cy="40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2343945"/>
              <a:ext cx="651080" cy="40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3138861"/>
              <a:ext cx="651080" cy="40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4171741"/>
              <a:ext cx="651080" cy="40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4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4936889"/>
              <a:ext cx="651080" cy="40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8" name="Straight Connector 37"/>
            <p:cNvCxnSpPr>
              <a:stCxn id="27" idx="3"/>
              <a:endCxn id="25" idx="1"/>
            </p:cNvCxnSpPr>
            <p:nvPr/>
          </p:nvCxnSpPr>
          <p:spPr>
            <a:xfrm>
              <a:off x="8188261" y="2033260"/>
              <a:ext cx="44578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28" idx="3"/>
              <a:endCxn id="26" idx="1"/>
            </p:cNvCxnSpPr>
            <p:nvPr/>
          </p:nvCxnSpPr>
          <p:spPr>
            <a:xfrm flipV="1">
              <a:off x="8150208" y="2857945"/>
              <a:ext cx="483834" cy="90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33" idx="3"/>
              <a:endCxn id="27" idx="1"/>
            </p:cNvCxnSpPr>
            <p:nvPr/>
          </p:nvCxnSpPr>
          <p:spPr>
            <a:xfrm flipV="1">
              <a:off x="6747080" y="2033260"/>
              <a:ext cx="790101" cy="51381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33" idx="3"/>
              <a:endCxn id="31" idx="1"/>
            </p:cNvCxnSpPr>
            <p:nvPr/>
          </p:nvCxnSpPr>
          <p:spPr>
            <a:xfrm>
              <a:off x="6747080" y="2547077"/>
              <a:ext cx="949258" cy="236565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28" idx="1"/>
              <a:endCxn id="35" idx="3"/>
            </p:cNvCxnSpPr>
            <p:nvPr/>
          </p:nvCxnSpPr>
          <p:spPr>
            <a:xfrm flipH="1">
              <a:off x="6747080" y="2867022"/>
              <a:ext cx="752048" cy="15078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34" idx="3"/>
              <a:endCxn id="31" idx="1"/>
            </p:cNvCxnSpPr>
            <p:nvPr/>
          </p:nvCxnSpPr>
          <p:spPr>
            <a:xfrm>
              <a:off x="6747080" y="3341993"/>
              <a:ext cx="949258" cy="15707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stCxn id="27" idx="1"/>
              <a:endCxn id="34" idx="3"/>
            </p:cNvCxnSpPr>
            <p:nvPr/>
          </p:nvCxnSpPr>
          <p:spPr>
            <a:xfrm flipH="1">
              <a:off x="6747080" y="2033260"/>
              <a:ext cx="790101" cy="13087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>
              <a:stCxn id="28" idx="1"/>
              <a:endCxn id="36" idx="3"/>
            </p:cNvCxnSpPr>
            <p:nvPr/>
          </p:nvCxnSpPr>
          <p:spPr>
            <a:xfrm flipH="1">
              <a:off x="6747080" y="2867022"/>
              <a:ext cx="752048" cy="22729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stCxn id="35" idx="3"/>
              <a:endCxn id="32" idx="1"/>
            </p:cNvCxnSpPr>
            <p:nvPr/>
          </p:nvCxnSpPr>
          <p:spPr>
            <a:xfrm>
              <a:off x="6747080" y="4374873"/>
              <a:ext cx="911205" cy="13716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stCxn id="36" idx="3"/>
              <a:endCxn id="32" idx="1"/>
            </p:cNvCxnSpPr>
            <p:nvPr/>
          </p:nvCxnSpPr>
          <p:spPr>
            <a:xfrm>
              <a:off x="6747080" y="5140021"/>
              <a:ext cx="911205" cy="6064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stCxn id="27" idx="3"/>
              <a:endCxn id="26" idx="1"/>
            </p:cNvCxnSpPr>
            <p:nvPr/>
          </p:nvCxnSpPr>
          <p:spPr>
            <a:xfrm>
              <a:off x="8188261" y="2033260"/>
              <a:ext cx="445781" cy="8246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>
              <a:stCxn id="25" idx="1"/>
              <a:endCxn id="28" idx="3"/>
            </p:cNvCxnSpPr>
            <p:nvPr/>
          </p:nvCxnSpPr>
          <p:spPr>
            <a:xfrm flipH="1">
              <a:off x="8150208" y="2033260"/>
              <a:ext cx="483834" cy="8337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>
              <a:stCxn id="29" idx="1"/>
              <a:endCxn id="31" idx="3"/>
            </p:cNvCxnSpPr>
            <p:nvPr/>
          </p:nvCxnSpPr>
          <p:spPr>
            <a:xfrm flipH="1">
              <a:off x="8347418" y="4912729"/>
              <a:ext cx="44578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>
              <a:stCxn id="30" idx="1"/>
              <a:endCxn id="32" idx="3"/>
            </p:cNvCxnSpPr>
            <p:nvPr/>
          </p:nvCxnSpPr>
          <p:spPr>
            <a:xfrm flipH="1">
              <a:off x="8309365" y="5737414"/>
              <a:ext cx="483834" cy="90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>
              <a:stCxn id="31" idx="3"/>
              <a:endCxn id="30" idx="1"/>
            </p:cNvCxnSpPr>
            <p:nvPr/>
          </p:nvCxnSpPr>
          <p:spPr>
            <a:xfrm>
              <a:off x="8347418" y="4912729"/>
              <a:ext cx="445781" cy="8246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29" idx="1"/>
              <a:endCxn id="32" idx="3"/>
            </p:cNvCxnSpPr>
            <p:nvPr/>
          </p:nvCxnSpPr>
          <p:spPr>
            <a:xfrm flipH="1">
              <a:off x="8309365" y="4912729"/>
              <a:ext cx="483834" cy="8337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3" name="Straight Connector 82"/>
          <p:cNvCxnSpPr/>
          <p:nvPr/>
        </p:nvCxnSpPr>
        <p:spPr>
          <a:xfrm>
            <a:off x="8387668" y="3396596"/>
            <a:ext cx="0" cy="917967"/>
          </a:xfrm>
          <a:prstGeom prst="line">
            <a:avLst/>
          </a:prstGeom>
          <a:ln w="762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5" name="Picture 8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9069" y="3365271"/>
            <a:ext cx="1241552" cy="1002869"/>
          </a:xfrm>
          <a:prstGeom prst="rect">
            <a:avLst/>
          </a:prstGeom>
        </p:spPr>
      </p:pic>
      <p:cxnSp>
        <p:nvCxnSpPr>
          <p:cNvPr id="87" name="Straight Arrow Connector 86"/>
          <p:cNvCxnSpPr>
            <a:endCxn id="85" idx="3"/>
          </p:cNvCxnSpPr>
          <p:nvPr/>
        </p:nvCxnSpPr>
        <p:spPr>
          <a:xfrm flipH="1">
            <a:off x="5020621" y="2033260"/>
            <a:ext cx="3938961" cy="1833446"/>
          </a:xfrm>
          <a:prstGeom prst="straightConnector1">
            <a:avLst/>
          </a:prstGeom>
          <a:ln w="381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H="1">
            <a:off x="5052060" y="2826150"/>
            <a:ext cx="3875711" cy="1040555"/>
          </a:xfrm>
          <a:prstGeom prst="straightConnector1">
            <a:avLst/>
          </a:prstGeom>
          <a:ln w="381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flipH="1" flipV="1">
            <a:off x="5052059" y="3894838"/>
            <a:ext cx="3957939" cy="1031958"/>
          </a:xfrm>
          <a:prstGeom prst="straightConnector1">
            <a:avLst/>
          </a:prstGeom>
          <a:ln w="381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flipH="1" flipV="1">
            <a:off x="5101365" y="3894837"/>
            <a:ext cx="3999145" cy="1814447"/>
          </a:xfrm>
          <a:prstGeom prst="straightConnector1">
            <a:avLst/>
          </a:prstGeom>
          <a:ln w="381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 flipH="1">
            <a:off x="5084646" y="2005128"/>
            <a:ext cx="2776148" cy="1879617"/>
          </a:xfrm>
          <a:prstGeom prst="straightConnector1">
            <a:avLst/>
          </a:prstGeom>
          <a:ln w="381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 flipH="1">
            <a:off x="5099292" y="2834558"/>
            <a:ext cx="2732210" cy="1021021"/>
          </a:xfrm>
          <a:prstGeom prst="straightConnector1">
            <a:avLst/>
          </a:prstGeom>
          <a:ln w="381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 flipH="1" flipV="1">
            <a:off x="5099292" y="3875113"/>
            <a:ext cx="2922586" cy="1019015"/>
          </a:xfrm>
          <a:prstGeom prst="straightConnector1">
            <a:avLst/>
          </a:prstGeom>
          <a:ln w="381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 flipH="1" flipV="1">
            <a:off x="5052059" y="3883711"/>
            <a:ext cx="2928907" cy="1825573"/>
          </a:xfrm>
          <a:prstGeom prst="straightConnector1">
            <a:avLst/>
          </a:prstGeom>
          <a:ln w="381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 flipH="1">
            <a:off x="5098838" y="2508231"/>
            <a:ext cx="1316462" cy="1347348"/>
          </a:xfrm>
          <a:prstGeom prst="straightConnector1">
            <a:avLst/>
          </a:prstGeom>
          <a:ln w="381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 flipH="1">
            <a:off x="5146461" y="3322231"/>
            <a:ext cx="1238913" cy="550353"/>
          </a:xfrm>
          <a:prstGeom prst="straightConnector1">
            <a:avLst/>
          </a:prstGeom>
          <a:ln w="381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/>
          <p:nvPr/>
        </p:nvCxnSpPr>
        <p:spPr>
          <a:xfrm flipH="1" flipV="1">
            <a:off x="5146461" y="3896090"/>
            <a:ext cx="1229503" cy="492886"/>
          </a:xfrm>
          <a:prstGeom prst="straightConnector1">
            <a:avLst/>
          </a:prstGeom>
          <a:ln w="381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/>
          <p:nvPr/>
        </p:nvCxnSpPr>
        <p:spPr>
          <a:xfrm flipH="1" flipV="1">
            <a:off x="5065717" y="3912877"/>
            <a:ext cx="1349583" cy="1219989"/>
          </a:xfrm>
          <a:prstGeom prst="straightConnector1">
            <a:avLst/>
          </a:prstGeom>
          <a:ln w="381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5339119" y="3626212"/>
            <a:ext cx="1306896" cy="461665"/>
          </a:xfrm>
          <a:prstGeom prst="rect">
            <a:avLst/>
          </a:prstGeom>
          <a:solidFill>
            <a:schemeClr val="bg1">
              <a:alpha val="6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Counters</a:t>
            </a:r>
            <a:endParaRPr lang="en-US" sz="2400" dirty="0"/>
          </a:p>
        </p:txBody>
      </p:sp>
      <p:sp>
        <p:nvSpPr>
          <p:cNvPr id="123" name="Cloud Callout 122"/>
          <p:cNvSpPr/>
          <p:nvPr/>
        </p:nvSpPr>
        <p:spPr>
          <a:xfrm>
            <a:off x="4017669" y="2007396"/>
            <a:ext cx="1621979" cy="832289"/>
          </a:xfrm>
          <a:prstGeom prst="cloudCallout">
            <a:avLst>
              <a:gd name="adj1" fmla="val -29876"/>
              <a:gd name="adj2" fmla="val 1028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400" smtClean="0"/>
              <a:t>Where?</a:t>
            </a:r>
            <a:endParaRPr lang="en-US" sz="2400" dirty="0"/>
          </a:p>
        </p:txBody>
      </p:sp>
      <p:sp>
        <p:nvSpPr>
          <p:cNvPr id="133" name="TextBox 132"/>
          <p:cNvSpPr txBox="1"/>
          <p:nvPr/>
        </p:nvSpPr>
        <p:spPr>
          <a:xfrm>
            <a:off x="690948" y="466670"/>
            <a:ext cx="30018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dirty="0" smtClean="0">
                <a:solidFill>
                  <a:srgbClr val="FF0000"/>
                </a:solidFill>
              </a:rPr>
              <a:t>Hard to locate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4758165" y="466670"/>
            <a:ext cx="26756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Not generic 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609600" y="-14295"/>
            <a:ext cx="1862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Problems: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831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225"/>
    </mc:Choice>
    <mc:Fallback xmlns="">
      <p:transition spd="slow" advTm="742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5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5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8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121" grpId="0" animBg="1"/>
      <p:bldP spid="123" grpId="0" animBg="1"/>
      <p:bldP spid="134" grpId="0"/>
      <p:bldP spid="13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LossRadar</a:t>
            </a:r>
            <a:r>
              <a:rPr lang="en-US" altLang="zh-CN" dirty="0" smtClean="0"/>
              <a:t>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Fast detection</a:t>
            </a:r>
          </a:p>
          <a:p>
            <a:r>
              <a:rPr lang="en-US" dirty="0" smtClean="0"/>
              <a:t>Knowing </a:t>
            </a:r>
            <a:r>
              <a:rPr lang="en-US" dirty="0"/>
              <a:t>location</a:t>
            </a:r>
            <a:endParaRPr lang="en-US" altLang="zh-CN" dirty="0"/>
          </a:p>
          <a:p>
            <a:r>
              <a:rPr lang="en-US" dirty="0">
                <a:sym typeface="Wingdings"/>
              </a:rPr>
              <a:t>Include details of each loss</a:t>
            </a:r>
          </a:p>
          <a:p>
            <a:r>
              <a:rPr lang="en-US" dirty="0" smtClean="0"/>
              <a:t>Being generic</a:t>
            </a:r>
            <a:endParaRPr lang="en-US" dirty="0"/>
          </a:p>
          <a:p>
            <a:r>
              <a:rPr lang="en-US" dirty="0" smtClean="0"/>
              <a:t>Low overhead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A8AC-C669-244C-953E-6C477326AD58}" type="slidenum">
              <a:rPr lang="en-US" smtClean="0"/>
              <a:t>30</a:t>
            </a:fld>
            <a:endParaRPr lang="en-US"/>
          </a:p>
        </p:txBody>
      </p:sp>
      <p:sp>
        <p:nvSpPr>
          <p:cNvPr id="26" name="L-Shape 25"/>
          <p:cNvSpPr/>
          <p:nvPr/>
        </p:nvSpPr>
        <p:spPr>
          <a:xfrm rot="18710407">
            <a:off x="3546501" y="3344652"/>
            <a:ext cx="654380" cy="317359"/>
          </a:xfrm>
          <a:prstGeom prst="corner">
            <a:avLst>
              <a:gd name="adj1" fmla="val 29520"/>
              <a:gd name="adj2" fmla="val 3620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5" name="Group 64"/>
          <p:cNvGrpSpPr/>
          <p:nvPr/>
        </p:nvGrpSpPr>
        <p:grpSpPr>
          <a:xfrm>
            <a:off x="3873690" y="4010764"/>
            <a:ext cx="6277164" cy="2630474"/>
            <a:chOff x="3873690" y="4010764"/>
            <a:chExt cx="6277164" cy="2630474"/>
          </a:xfrm>
        </p:grpSpPr>
        <p:pic>
          <p:nvPicPr>
            <p:cNvPr id="46" name="Picture 4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0022" y="5571651"/>
              <a:ext cx="792998" cy="339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7" name="Rounded Rectangle 46"/>
            <p:cNvSpPr/>
            <p:nvPr/>
          </p:nvSpPr>
          <p:spPr>
            <a:xfrm>
              <a:off x="5697799" y="4010764"/>
              <a:ext cx="1866276" cy="48681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Digest Collector</a:t>
              </a:r>
              <a:endParaRPr lang="en-US" dirty="0"/>
            </a:p>
          </p:txBody>
        </p:sp>
        <p:pic>
          <p:nvPicPr>
            <p:cNvPr id="48" name="Picture 4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7189" y="5609495"/>
              <a:ext cx="792998" cy="339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4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7614" y="6302116"/>
              <a:ext cx="792998" cy="339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4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0623" y="5547463"/>
              <a:ext cx="792998" cy="339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" name="Cloud 11"/>
            <p:cNvSpPr/>
            <p:nvPr/>
          </p:nvSpPr>
          <p:spPr>
            <a:xfrm>
              <a:off x="3873690" y="4774037"/>
              <a:ext cx="6277164" cy="1867201"/>
            </a:xfrm>
            <a:prstGeom prst="cloud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400"/>
            </a:p>
          </p:txBody>
        </p:sp>
        <p:cxnSp>
          <p:nvCxnSpPr>
            <p:cNvPr id="52" name="Straight Arrow Connector 12"/>
            <p:cNvCxnSpPr>
              <a:endCxn id="59" idx="1"/>
            </p:cNvCxnSpPr>
            <p:nvPr/>
          </p:nvCxnSpPr>
          <p:spPr>
            <a:xfrm flipV="1">
              <a:off x="5880421" y="5717025"/>
              <a:ext cx="2090202" cy="3156"/>
            </a:xfrm>
            <a:prstGeom prst="straightConnector1">
              <a:avLst/>
            </a:prstGeom>
            <a:ln>
              <a:tailEnd type="non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14"/>
            <p:cNvCxnSpPr>
              <a:endCxn id="58" idx="1"/>
            </p:cNvCxnSpPr>
            <p:nvPr/>
          </p:nvCxnSpPr>
          <p:spPr>
            <a:xfrm>
              <a:off x="5706225" y="5948617"/>
              <a:ext cx="781389" cy="523060"/>
            </a:xfrm>
            <a:prstGeom prst="straightConnector1">
              <a:avLst/>
            </a:prstGeom>
            <a:ln>
              <a:tailEnd type="non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16"/>
            <p:cNvCxnSpPr>
              <a:stCxn id="58" idx="3"/>
            </p:cNvCxnSpPr>
            <p:nvPr/>
          </p:nvCxnSpPr>
          <p:spPr>
            <a:xfrm flipV="1">
              <a:off x="7280612" y="5840609"/>
              <a:ext cx="813595" cy="631068"/>
            </a:xfrm>
            <a:prstGeom prst="straightConnector1">
              <a:avLst/>
            </a:prstGeom>
            <a:ln>
              <a:tailEnd type="non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18"/>
            <p:cNvCxnSpPr/>
            <p:nvPr/>
          </p:nvCxnSpPr>
          <p:spPr>
            <a:xfrm flipV="1">
              <a:off x="5575496" y="4497583"/>
              <a:ext cx="864782" cy="1046376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56" name="Wave 21"/>
            <p:cNvSpPr/>
            <p:nvPr/>
          </p:nvSpPr>
          <p:spPr>
            <a:xfrm>
              <a:off x="4945044" y="5326168"/>
              <a:ext cx="1318150" cy="442592"/>
            </a:xfrm>
            <a:prstGeom prst="wav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Traffic Digest</a:t>
              </a:r>
              <a:endParaRPr lang="en-US" sz="1600" dirty="0"/>
            </a:p>
          </p:txBody>
        </p:sp>
        <p:sp>
          <p:nvSpPr>
            <p:cNvPr id="57" name="Wave 22"/>
            <p:cNvSpPr/>
            <p:nvPr/>
          </p:nvSpPr>
          <p:spPr>
            <a:xfrm>
              <a:off x="6227967" y="6003691"/>
              <a:ext cx="1318150" cy="442592"/>
            </a:xfrm>
            <a:prstGeom prst="wav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Traffic Digest</a:t>
              </a:r>
              <a:endParaRPr lang="en-US" sz="1600" dirty="0"/>
            </a:p>
          </p:txBody>
        </p:sp>
        <p:sp>
          <p:nvSpPr>
            <p:cNvPr id="58" name="Wave 23"/>
            <p:cNvSpPr/>
            <p:nvPr/>
          </p:nvSpPr>
          <p:spPr>
            <a:xfrm>
              <a:off x="7723838" y="5277590"/>
              <a:ext cx="1318150" cy="442592"/>
            </a:xfrm>
            <a:prstGeom prst="wav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 smtClean="0"/>
                <a:t>Traffic Digest</a:t>
              </a:r>
              <a:endParaRPr lang="en-US" sz="1600" dirty="0"/>
            </a:p>
          </p:txBody>
        </p:sp>
        <p:cxnSp>
          <p:nvCxnSpPr>
            <p:cNvPr id="59" name="Straight Arrow Connector 24"/>
            <p:cNvCxnSpPr>
              <a:endCxn id="56" idx="2"/>
            </p:cNvCxnSpPr>
            <p:nvPr/>
          </p:nvCxnSpPr>
          <p:spPr>
            <a:xfrm flipH="1" flipV="1">
              <a:off x="6630937" y="4497583"/>
              <a:ext cx="256105" cy="156143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60" name="Straight Arrow Connector 26"/>
            <p:cNvCxnSpPr/>
            <p:nvPr/>
          </p:nvCxnSpPr>
          <p:spPr>
            <a:xfrm flipH="1" flipV="1">
              <a:off x="6887043" y="4497583"/>
              <a:ext cx="836797" cy="89061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1" name="Oval 54"/>
            <p:cNvSpPr/>
            <p:nvPr/>
          </p:nvSpPr>
          <p:spPr>
            <a:xfrm>
              <a:off x="5345039" y="5807428"/>
              <a:ext cx="156012" cy="148242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2" name="Oval 56"/>
            <p:cNvSpPr/>
            <p:nvPr/>
          </p:nvSpPr>
          <p:spPr>
            <a:xfrm>
              <a:off x="6487614" y="6440590"/>
              <a:ext cx="156012" cy="148242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3" name="Oval 57"/>
            <p:cNvSpPr/>
            <p:nvPr/>
          </p:nvSpPr>
          <p:spPr>
            <a:xfrm>
              <a:off x="6997196" y="6466159"/>
              <a:ext cx="156012" cy="148242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4" name="Oval 58"/>
            <p:cNvSpPr/>
            <p:nvPr/>
          </p:nvSpPr>
          <p:spPr>
            <a:xfrm>
              <a:off x="8094206" y="5727026"/>
              <a:ext cx="156012" cy="148242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27" name="L-Shape 26"/>
          <p:cNvSpPr/>
          <p:nvPr/>
        </p:nvSpPr>
        <p:spPr>
          <a:xfrm rot="18710407">
            <a:off x="5669767" y="2806491"/>
            <a:ext cx="654380" cy="317359"/>
          </a:xfrm>
          <a:prstGeom prst="corner">
            <a:avLst>
              <a:gd name="adj1" fmla="val 29520"/>
              <a:gd name="adj2" fmla="val 3620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-Shape 27"/>
          <p:cNvSpPr/>
          <p:nvPr/>
        </p:nvSpPr>
        <p:spPr>
          <a:xfrm rot="18710407">
            <a:off x="3546500" y="1652199"/>
            <a:ext cx="654380" cy="317359"/>
          </a:xfrm>
          <a:prstGeom prst="corner">
            <a:avLst>
              <a:gd name="adj1" fmla="val 29520"/>
              <a:gd name="adj2" fmla="val 3620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L-Shape 28"/>
          <p:cNvSpPr/>
          <p:nvPr/>
        </p:nvSpPr>
        <p:spPr>
          <a:xfrm rot="18710407">
            <a:off x="4034429" y="2174562"/>
            <a:ext cx="654380" cy="317359"/>
          </a:xfrm>
          <a:prstGeom prst="corner">
            <a:avLst>
              <a:gd name="adj1" fmla="val 29520"/>
              <a:gd name="adj2" fmla="val 3620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L-Shape 29"/>
          <p:cNvSpPr/>
          <p:nvPr/>
        </p:nvSpPr>
        <p:spPr>
          <a:xfrm rot="18710407">
            <a:off x="3546500" y="3980005"/>
            <a:ext cx="654380" cy="317359"/>
          </a:xfrm>
          <a:prstGeom prst="corner">
            <a:avLst>
              <a:gd name="adj1" fmla="val 29520"/>
              <a:gd name="adj2" fmla="val 36202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22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31"/>
    </mc:Choice>
    <mc:Fallback xmlns="">
      <p:transition spd="slow" advTm="17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Root</a:t>
            </a:r>
            <a:r>
              <a:rPr lang="zh-CN" altLang="en-US" dirty="0" smtClean="0"/>
              <a:t> </a:t>
            </a:r>
            <a:r>
              <a:rPr lang="en-US" altLang="zh-CN" dirty="0" smtClean="0"/>
              <a:t>cause</a:t>
            </a:r>
            <a:r>
              <a:rPr lang="zh-CN" altLang="en-US" dirty="0" smtClean="0"/>
              <a:t> </a:t>
            </a:r>
            <a:r>
              <a:rPr lang="en-US" altLang="zh-CN" dirty="0" smtClean="0"/>
              <a:t>inference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A8AC-C669-244C-953E-6C477326AD58}" type="slidenum">
              <a:rPr lang="en-US" smtClean="0"/>
              <a:t>31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402697" y="2325756"/>
            <a:ext cx="7689162" cy="3222178"/>
            <a:chOff x="3873690" y="4010764"/>
            <a:chExt cx="6277164" cy="2630474"/>
          </a:xfrm>
        </p:grpSpPr>
        <p:pic>
          <p:nvPicPr>
            <p:cNvPr id="6" name="Picture 4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0022" y="5571651"/>
              <a:ext cx="792998" cy="339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ounded Rectangle 6"/>
            <p:cNvSpPr/>
            <p:nvPr/>
          </p:nvSpPr>
          <p:spPr>
            <a:xfrm>
              <a:off x="5697799" y="4010764"/>
              <a:ext cx="1866276" cy="48681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 smtClean="0"/>
                <a:t>Digest Collector</a:t>
              </a:r>
              <a:endParaRPr lang="en-US" sz="2400" dirty="0"/>
            </a:p>
          </p:txBody>
        </p:sp>
        <p:pic>
          <p:nvPicPr>
            <p:cNvPr id="8" name="Picture 4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37189" y="5609495"/>
              <a:ext cx="792998" cy="339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7614" y="6302116"/>
              <a:ext cx="792998" cy="339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70623" y="5547463"/>
              <a:ext cx="792998" cy="339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Cloud 11"/>
            <p:cNvSpPr/>
            <p:nvPr/>
          </p:nvSpPr>
          <p:spPr>
            <a:xfrm>
              <a:off x="3873690" y="4774037"/>
              <a:ext cx="6277164" cy="1867201"/>
            </a:xfrm>
            <a:prstGeom prst="cloud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2" name="Straight Arrow Connector 12"/>
            <p:cNvCxnSpPr/>
            <p:nvPr/>
          </p:nvCxnSpPr>
          <p:spPr>
            <a:xfrm flipV="1">
              <a:off x="5880421" y="5717025"/>
              <a:ext cx="2090202" cy="3156"/>
            </a:xfrm>
            <a:prstGeom prst="straightConnector1">
              <a:avLst/>
            </a:prstGeom>
            <a:ln>
              <a:tailEnd type="non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4"/>
            <p:cNvCxnSpPr/>
            <p:nvPr/>
          </p:nvCxnSpPr>
          <p:spPr>
            <a:xfrm>
              <a:off x="5706225" y="5948617"/>
              <a:ext cx="781389" cy="523060"/>
            </a:xfrm>
            <a:prstGeom prst="straightConnector1">
              <a:avLst/>
            </a:prstGeom>
            <a:ln>
              <a:tailEnd type="non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6"/>
            <p:cNvCxnSpPr/>
            <p:nvPr/>
          </p:nvCxnSpPr>
          <p:spPr>
            <a:xfrm flipV="1">
              <a:off x="7280612" y="5840609"/>
              <a:ext cx="813595" cy="631068"/>
            </a:xfrm>
            <a:prstGeom prst="straightConnector1">
              <a:avLst/>
            </a:prstGeom>
            <a:ln>
              <a:tailEnd type="non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8"/>
            <p:cNvCxnSpPr/>
            <p:nvPr/>
          </p:nvCxnSpPr>
          <p:spPr>
            <a:xfrm flipV="1">
              <a:off x="5575496" y="4497583"/>
              <a:ext cx="864782" cy="1046376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Wave 21"/>
            <p:cNvSpPr/>
            <p:nvPr/>
          </p:nvSpPr>
          <p:spPr>
            <a:xfrm>
              <a:off x="4945044" y="5326168"/>
              <a:ext cx="1318150" cy="442592"/>
            </a:xfrm>
            <a:prstGeom prst="wav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Traffic Digest</a:t>
              </a:r>
              <a:endParaRPr lang="en-US" sz="2000" dirty="0"/>
            </a:p>
          </p:txBody>
        </p:sp>
        <p:sp>
          <p:nvSpPr>
            <p:cNvPr id="17" name="Wave 22"/>
            <p:cNvSpPr/>
            <p:nvPr/>
          </p:nvSpPr>
          <p:spPr>
            <a:xfrm>
              <a:off x="6227967" y="6003691"/>
              <a:ext cx="1318150" cy="442592"/>
            </a:xfrm>
            <a:prstGeom prst="wav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Traffic Digest</a:t>
              </a:r>
              <a:endParaRPr lang="en-US" sz="2000" dirty="0"/>
            </a:p>
          </p:txBody>
        </p:sp>
        <p:sp>
          <p:nvSpPr>
            <p:cNvPr id="18" name="Wave 23"/>
            <p:cNvSpPr/>
            <p:nvPr/>
          </p:nvSpPr>
          <p:spPr>
            <a:xfrm>
              <a:off x="7723838" y="5277590"/>
              <a:ext cx="1318150" cy="442592"/>
            </a:xfrm>
            <a:prstGeom prst="wave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 smtClean="0"/>
                <a:t>Traffic Digest</a:t>
              </a:r>
              <a:endParaRPr lang="en-US" sz="2000" dirty="0"/>
            </a:p>
          </p:txBody>
        </p:sp>
        <p:cxnSp>
          <p:nvCxnSpPr>
            <p:cNvPr id="19" name="Straight Arrow Connector 24"/>
            <p:cNvCxnSpPr/>
            <p:nvPr/>
          </p:nvCxnSpPr>
          <p:spPr>
            <a:xfrm flipH="1" flipV="1">
              <a:off x="6630937" y="4497583"/>
              <a:ext cx="256105" cy="156143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26"/>
            <p:cNvCxnSpPr/>
            <p:nvPr/>
          </p:nvCxnSpPr>
          <p:spPr>
            <a:xfrm flipH="1" flipV="1">
              <a:off x="6887043" y="4497583"/>
              <a:ext cx="836797" cy="89061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Oval 54"/>
            <p:cNvSpPr/>
            <p:nvPr/>
          </p:nvSpPr>
          <p:spPr>
            <a:xfrm>
              <a:off x="5345039" y="5807428"/>
              <a:ext cx="156012" cy="148242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56"/>
            <p:cNvSpPr/>
            <p:nvPr/>
          </p:nvSpPr>
          <p:spPr>
            <a:xfrm>
              <a:off x="6487614" y="6440590"/>
              <a:ext cx="156012" cy="148242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57"/>
            <p:cNvSpPr/>
            <p:nvPr/>
          </p:nvSpPr>
          <p:spPr>
            <a:xfrm>
              <a:off x="6997196" y="6466159"/>
              <a:ext cx="156012" cy="148242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 58"/>
            <p:cNvSpPr/>
            <p:nvPr/>
          </p:nvSpPr>
          <p:spPr>
            <a:xfrm>
              <a:off x="8094206" y="5727026"/>
              <a:ext cx="156012" cy="148242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ounded Rectangle 24"/>
          <p:cNvSpPr/>
          <p:nvPr/>
        </p:nvSpPr>
        <p:spPr>
          <a:xfrm>
            <a:off x="7437885" y="2325755"/>
            <a:ext cx="2857582" cy="5963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/>
              <a:t>Root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cause</a:t>
            </a:r>
            <a:r>
              <a:rPr lang="zh-CN" altLang="en-US" sz="2400" dirty="0" smtClean="0"/>
              <a:t> </a:t>
            </a:r>
            <a:r>
              <a:rPr lang="en-US" altLang="zh-CN" sz="2400" dirty="0" smtClean="0"/>
              <a:t>inference</a:t>
            </a:r>
            <a:endParaRPr lang="en-US" sz="2400" dirty="0"/>
          </a:p>
        </p:txBody>
      </p:sp>
      <p:sp>
        <p:nvSpPr>
          <p:cNvPr id="26" name="Right Arrow 25"/>
          <p:cNvSpPr/>
          <p:nvPr/>
        </p:nvSpPr>
        <p:spPr>
          <a:xfrm>
            <a:off x="7006587" y="2430405"/>
            <a:ext cx="348183" cy="4450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160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79"/>
    </mc:Choice>
    <mc:Fallback xmlns="">
      <p:transition spd="slow" advTm="10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Root cause inference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Different root causes have different loss patterns</a:t>
            </a:r>
          </a:p>
          <a:p>
            <a:pPr lvl="1"/>
            <a:r>
              <a:rPr lang="en-US" dirty="0" smtClean="0"/>
              <a:t>Temporal: how the losses distribute over time</a:t>
            </a:r>
          </a:p>
          <a:p>
            <a:pPr lvl="1"/>
            <a:r>
              <a:rPr lang="en-US" dirty="0" smtClean="0"/>
              <a:t>Inter-flow: specific set of flows? All flows?</a:t>
            </a:r>
          </a:p>
          <a:p>
            <a:pPr lvl="1"/>
            <a:r>
              <a:rPr lang="en-US" dirty="0" smtClean="0"/>
              <a:t>Intra-flow: which packets of a flow?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A8AC-C669-244C-953E-6C477326AD5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4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95"/>
    </mc:Choice>
    <mc:Fallback xmlns="">
      <p:transition spd="slow" advTm="29895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Root cause inference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Different root causes have different loss patterns</a:t>
            </a:r>
          </a:p>
          <a:p>
            <a:pPr lvl="1"/>
            <a:r>
              <a:rPr lang="en-US" dirty="0"/>
              <a:t>Temporal: how the losses distribute over time</a:t>
            </a:r>
          </a:p>
          <a:p>
            <a:pPr lvl="1"/>
            <a:r>
              <a:rPr lang="en-US" dirty="0"/>
              <a:t>Inter-flow: specific set of flows? All flows?</a:t>
            </a:r>
          </a:p>
          <a:p>
            <a:pPr lvl="1"/>
            <a:r>
              <a:rPr lang="en-US" dirty="0"/>
              <a:t>Intra-flow: which packets of a flow?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A8AC-C669-244C-953E-6C477326AD58}" type="slidenum">
              <a:rPr lang="en-US" smtClean="0"/>
              <a:t>33</a:t>
            </a:fld>
            <a:endParaRPr lang="en-US"/>
          </a:p>
        </p:txBody>
      </p:sp>
      <p:graphicFrame>
        <p:nvGraphicFramePr>
          <p:cNvPr id="20" name="Chart 19"/>
          <p:cNvGraphicFramePr/>
          <p:nvPr>
            <p:extLst>
              <p:ext uri="{D42A27DB-BD31-4B8C-83A1-F6EECF244321}">
                <p14:modId xmlns:p14="http://schemas.microsoft.com/office/powerpoint/2010/main" val="1067821531"/>
              </p:ext>
            </p:extLst>
          </p:nvPr>
        </p:nvGraphicFramePr>
        <p:xfrm>
          <a:off x="1480677" y="3824848"/>
          <a:ext cx="2682245" cy="1788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1" name="Chart 20"/>
          <p:cNvGraphicFramePr/>
          <p:nvPr>
            <p:extLst>
              <p:ext uri="{D42A27DB-BD31-4B8C-83A1-F6EECF244321}">
                <p14:modId xmlns:p14="http://schemas.microsoft.com/office/powerpoint/2010/main" val="685883565"/>
              </p:ext>
            </p:extLst>
          </p:nvPr>
        </p:nvGraphicFramePr>
        <p:xfrm>
          <a:off x="4801260" y="3824847"/>
          <a:ext cx="2682245" cy="1788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2" name="Chart 21"/>
          <p:cNvGraphicFramePr/>
          <p:nvPr>
            <p:extLst>
              <p:ext uri="{D42A27DB-BD31-4B8C-83A1-F6EECF244321}">
                <p14:modId xmlns:p14="http://schemas.microsoft.com/office/powerpoint/2010/main" val="355633538"/>
              </p:ext>
            </p:extLst>
          </p:nvPr>
        </p:nvGraphicFramePr>
        <p:xfrm>
          <a:off x="8121842" y="3824846"/>
          <a:ext cx="2682245" cy="1788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49" name="Group 48"/>
          <p:cNvGrpSpPr/>
          <p:nvPr/>
        </p:nvGrpSpPr>
        <p:grpSpPr>
          <a:xfrm>
            <a:off x="2125443" y="5726462"/>
            <a:ext cx="1668227" cy="807919"/>
            <a:chOff x="2125443" y="5726462"/>
            <a:chExt cx="1668227" cy="807919"/>
          </a:xfrm>
        </p:grpSpPr>
        <p:sp>
          <p:nvSpPr>
            <p:cNvPr id="7" name="Oval 6"/>
            <p:cNvSpPr/>
            <p:nvPr/>
          </p:nvSpPr>
          <p:spPr>
            <a:xfrm>
              <a:off x="2547257" y="5799593"/>
              <a:ext cx="653143" cy="65314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/>
            <p:cNvCxnSpPr>
              <a:endCxn id="7" idx="1"/>
            </p:cNvCxnSpPr>
            <p:nvPr/>
          </p:nvCxnSpPr>
          <p:spPr>
            <a:xfrm>
              <a:off x="2149115" y="5726462"/>
              <a:ext cx="493793" cy="1687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endCxn id="7" idx="2"/>
            </p:cNvCxnSpPr>
            <p:nvPr/>
          </p:nvCxnSpPr>
          <p:spPr>
            <a:xfrm>
              <a:off x="2125443" y="6126164"/>
              <a:ext cx="421814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7" idx="6"/>
            </p:cNvCxnSpPr>
            <p:nvPr/>
          </p:nvCxnSpPr>
          <p:spPr>
            <a:xfrm flipV="1">
              <a:off x="3200400" y="6126164"/>
              <a:ext cx="587829" cy="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7" idx="7"/>
            </p:cNvCxnSpPr>
            <p:nvPr/>
          </p:nvCxnSpPr>
          <p:spPr>
            <a:xfrm flipV="1">
              <a:off x="3104749" y="5726462"/>
              <a:ext cx="552851" cy="16878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3200400" y="5976889"/>
              <a:ext cx="587829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>
              <a:off x="3205841" y="6066923"/>
              <a:ext cx="587829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3200400" y="6173060"/>
              <a:ext cx="587829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/>
            <p:nvPr/>
          </p:nvCxnSpPr>
          <p:spPr>
            <a:xfrm>
              <a:off x="3200399" y="6271034"/>
              <a:ext cx="587829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7" idx="5"/>
            </p:cNvCxnSpPr>
            <p:nvPr/>
          </p:nvCxnSpPr>
          <p:spPr>
            <a:xfrm>
              <a:off x="3104749" y="6357085"/>
              <a:ext cx="618165" cy="1772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endCxn id="7" idx="3"/>
            </p:cNvCxnSpPr>
            <p:nvPr/>
          </p:nvCxnSpPr>
          <p:spPr>
            <a:xfrm flipV="1">
              <a:off x="2149115" y="6357085"/>
              <a:ext cx="493793" cy="1772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5218281" y="5823963"/>
            <a:ext cx="2023952" cy="657927"/>
            <a:chOff x="5218281" y="5823963"/>
            <a:chExt cx="2023952" cy="657927"/>
          </a:xfrm>
        </p:grpSpPr>
        <p:cxnSp>
          <p:nvCxnSpPr>
            <p:cNvPr id="47" name="Straight Arrow Connector 46"/>
            <p:cNvCxnSpPr/>
            <p:nvPr/>
          </p:nvCxnSpPr>
          <p:spPr>
            <a:xfrm>
              <a:off x="5401733" y="5976889"/>
              <a:ext cx="1374588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5218281" y="6112558"/>
              <a:ext cx="20239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Dst</a:t>
              </a:r>
              <a:r>
                <a:rPr lang="en-US" dirty="0"/>
                <a:t> </a:t>
              </a:r>
              <a:r>
                <a:rPr lang="en-US" dirty="0" smtClean="0"/>
                <a:t>IP = 10.0.0.0/24</a:t>
              </a:r>
              <a:endParaRPr lang="en-US" dirty="0"/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6837371" y="5823963"/>
              <a:ext cx="257393" cy="257392"/>
              <a:chOff x="5730875" y="2247900"/>
              <a:chExt cx="336551" cy="336550"/>
            </a:xfrm>
          </p:grpSpPr>
          <p:cxnSp>
            <p:nvCxnSpPr>
              <p:cNvPr id="53" name="Straight Connector 52"/>
              <p:cNvCxnSpPr/>
              <p:nvPr/>
            </p:nvCxnSpPr>
            <p:spPr>
              <a:xfrm flipH="1">
                <a:off x="5730875" y="2247900"/>
                <a:ext cx="336551" cy="33655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5730875" y="2247900"/>
                <a:ext cx="336550" cy="336550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77953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10"/>
    </mc:Choice>
    <mc:Fallback xmlns="">
      <p:transition spd="slow" advTm="56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>
        <p:bldAsOne/>
      </p:bldGraphic>
      <p:bldGraphic spid="21" grpId="0">
        <p:bldAsOne/>
      </p:bldGraphic>
      <p:bldGraphic spid="22" grpId="0">
        <p:bldAsOne/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Root cause inference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Different root causes have different loss patterns</a:t>
            </a:r>
          </a:p>
          <a:p>
            <a:pPr lvl="1"/>
            <a:r>
              <a:rPr lang="en-US" dirty="0"/>
              <a:t>Temporal: how the losses distribute over time</a:t>
            </a:r>
          </a:p>
          <a:p>
            <a:pPr lvl="1"/>
            <a:r>
              <a:rPr lang="en-US" dirty="0"/>
              <a:t>Inter-flow: specific set of flows? All flows?</a:t>
            </a:r>
          </a:p>
          <a:p>
            <a:pPr lvl="1"/>
            <a:r>
              <a:rPr lang="en-US" dirty="0"/>
              <a:t>Intra-flow: which packets of a flow?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A8AC-C669-244C-953E-6C477326AD58}" type="slidenum">
              <a:rPr lang="en-US" smtClean="0"/>
              <a:t>34</a:t>
            </a:fld>
            <a:endParaRPr lang="en-US"/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/>
          </p:nvPr>
        </p:nvGraphicFramePr>
        <p:xfrm>
          <a:off x="1464366" y="3657127"/>
          <a:ext cx="9263268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7338"/>
                <a:gridCol w="1739348"/>
                <a:gridCol w="2216426"/>
                <a:gridCol w="3240156"/>
              </a:tblGrid>
              <a:tr h="3708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Temporal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Inter-flow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Intra-flow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Congestion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Bursty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All</a:t>
                      </a:r>
                      <a:r>
                        <a:rPr lang="en-US" sz="2400" baseline="0" dirty="0" smtClean="0"/>
                        <a:t> flows on an egress port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Non-deterministic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Blackhole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Bursty</a:t>
                      </a:r>
                      <a:r>
                        <a:rPr lang="en-US" sz="2400" baseline="0" dirty="0" smtClean="0"/>
                        <a:t> / </a:t>
                      </a:r>
                    </a:p>
                    <a:p>
                      <a:r>
                        <a:rPr lang="en-US" sz="2400" baseline="0" dirty="0" smtClean="0"/>
                        <a:t>non-</a:t>
                      </a:r>
                      <a:r>
                        <a:rPr lang="en-US" sz="2400" baseline="0" dirty="0" err="1" smtClean="0"/>
                        <a:t>bursty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Specific flows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Consecutive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Random drops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Non-</a:t>
                      </a:r>
                      <a:r>
                        <a:rPr lang="en-US" sz="2400" dirty="0" err="1" smtClean="0"/>
                        <a:t>bursty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All flows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Non-deterministic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1464366" y="2208245"/>
            <a:ext cx="9263268" cy="4753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/>
              <a:t>LossRadar</a:t>
            </a:r>
            <a:endParaRPr lang="en-US" sz="2400" dirty="0"/>
          </a:p>
        </p:txBody>
      </p:sp>
      <p:cxnSp>
        <p:nvCxnSpPr>
          <p:cNvPr id="11" name="Straight Arrow Connector 10"/>
          <p:cNvCxnSpPr>
            <a:stCxn id="8" idx="2"/>
          </p:cNvCxnSpPr>
          <p:nvPr/>
        </p:nvCxnSpPr>
        <p:spPr>
          <a:xfrm flipH="1">
            <a:off x="4363278" y="2683564"/>
            <a:ext cx="1732722" cy="973563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2"/>
          </p:cNvCxnSpPr>
          <p:nvPr/>
        </p:nvCxnSpPr>
        <p:spPr>
          <a:xfrm>
            <a:off x="6096000" y="2683564"/>
            <a:ext cx="225287" cy="973563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8" idx="2"/>
          </p:cNvCxnSpPr>
          <p:nvPr/>
        </p:nvCxnSpPr>
        <p:spPr>
          <a:xfrm>
            <a:off x="6096000" y="2683564"/>
            <a:ext cx="2978426" cy="973563"/>
          </a:xfrm>
          <a:prstGeom prst="straightConnector1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498019" y="3031735"/>
            <a:ext cx="1575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Timestamp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40849" y="3031735"/>
            <a:ext cx="1085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5-tuple</a:t>
            </a:r>
            <a:endParaRPr lang="en-US" sz="2400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8072719" y="3029909"/>
            <a:ext cx="8402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IP_ID</a:t>
            </a:r>
          </a:p>
        </p:txBody>
      </p:sp>
      <p:graphicFrame>
        <p:nvGraphicFramePr>
          <p:cNvPr id="19" name="Content Placeholder 4"/>
          <p:cNvGraphicFramePr>
            <a:graphicFrameLocks/>
          </p:cNvGraphicFramePr>
          <p:nvPr>
            <p:extLst/>
          </p:nvPr>
        </p:nvGraphicFramePr>
        <p:xfrm>
          <a:off x="1464366" y="3657127"/>
          <a:ext cx="9263268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7338"/>
                <a:gridCol w="1739348"/>
                <a:gridCol w="2216426"/>
                <a:gridCol w="3240156"/>
              </a:tblGrid>
              <a:tr h="3708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Temporal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Inter-flow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Intra-flow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Congestion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Bursty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All</a:t>
                      </a:r>
                      <a:r>
                        <a:rPr lang="en-US" sz="2400" baseline="0" dirty="0" smtClean="0"/>
                        <a:t> flows on an egress port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Non-deterministic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Blackhole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Bursty</a:t>
                      </a:r>
                      <a:r>
                        <a:rPr lang="en-US" sz="2400" baseline="0" dirty="0" smtClean="0"/>
                        <a:t> / </a:t>
                      </a:r>
                    </a:p>
                    <a:p>
                      <a:r>
                        <a:rPr lang="en-US" sz="2400" baseline="0" dirty="0" smtClean="0"/>
                        <a:t>non-</a:t>
                      </a:r>
                      <a:r>
                        <a:rPr lang="en-US" sz="2400" baseline="0" dirty="0" err="1" smtClean="0"/>
                        <a:t>bursty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Specific flows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Consecutive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8" name="Content Placeholder 4"/>
          <p:cNvGraphicFramePr>
            <a:graphicFrameLocks/>
          </p:cNvGraphicFramePr>
          <p:nvPr>
            <p:extLst/>
          </p:nvPr>
        </p:nvGraphicFramePr>
        <p:xfrm>
          <a:off x="1464366" y="3657127"/>
          <a:ext cx="9263268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7338"/>
                <a:gridCol w="1739348"/>
                <a:gridCol w="2216426"/>
                <a:gridCol w="3240156"/>
              </a:tblGrid>
              <a:tr h="370840"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Temporal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Inter-flow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Intra-flow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Congestion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err="1" smtClean="0"/>
                        <a:t>Bursty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All</a:t>
                      </a:r>
                      <a:r>
                        <a:rPr lang="en-US" sz="2400" baseline="0" dirty="0" smtClean="0"/>
                        <a:t> flows on an egress port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Non-deterministic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56569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710"/>
    </mc:Choice>
    <mc:Fallback xmlns="">
      <p:transition spd="slow" advTm="56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" grpId="0"/>
      <p:bldP spid="16" grpId="0"/>
      <p:bldP spid="1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 smtClean="0"/>
              <a:t>LossRadar</a:t>
            </a:r>
            <a:r>
              <a:rPr lang="zh-CN" altLang="en-US" dirty="0" smtClean="0"/>
              <a:t> </a:t>
            </a:r>
            <a:r>
              <a:rPr lang="en-US" altLang="zh-CN" dirty="0"/>
              <a:t>e</a:t>
            </a:r>
            <a:r>
              <a:rPr lang="en-US" dirty="0" smtClean="0"/>
              <a:t>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Simulation of k=8 </a:t>
            </a:r>
            <a:r>
              <a:rPr lang="en-US" dirty="0" err="1"/>
              <a:t>FatTree</a:t>
            </a:r>
            <a:r>
              <a:rPr lang="en-US" dirty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ns3</a:t>
            </a:r>
            <a:endParaRPr lang="en-US" dirty="0" smtClean="0"/>
          </a:p>
          <a:p>
            <a:pPr lvl="1"/>
            <a:r>
              <a:rPr lang="en-US" dirty="0" smtClean="0"/>
              <a:t>80 </a:t>
            </a:r>
            <a:r>
              <a:rPr lang="en-US" dirty="0"/>
              <a:t>switches, 128 </a:t>
            </a:r>
            <a:r>
              <a:rPr lang="en-US" dirty="0" smtClean="0"/>
              <a:t>host</a:t>
            </a:r>
            <a:r>
              <a:rPr lang="en-US" altLang="zh-CN" dirty="0" smtClean="0"/>
              <a:t>s,</a:t>
            </a:r>
            <a:r>
              <a:rPr lang="zh-CN" altLang="en-US" dirty="0" smtClean="0"/>
              <a:t> </a:t>
            </a:r>
            <a:r>
              <a:rPr lang="en-US" altLang="zh-CN" dirty="0" smtClean="0"/>
              <a:t>10G</a:t>
            </a:r>
            <a:r>
              <a:rPr lang="zh-CN" altLang="en-US" dirty="0" smtClean="0"/>
              <a:t> </a:t>
            </a:r>
            <a:r>
              <a:rPr lang="en-US" altLang="zh-CN" dirty="0" smtClean="0"/>
              <a:t>links</a:t>
            </a:r>
            <a:endParaRPr lang="en-US" dirty="0" smtClean="0"/>
          </a:p>
          <a:p>
            <a:r>
              <a:rPr lang="en-US" dirty="0" smtClean="0"/>
              <a:t>Send traffic according to the pattern in DCTCP</a:t>
            </a:r>
          </a:p>
          <a:p>
            <a:r>
              <a:rPr lang="en-US" altLang="zh-CN" dirty="0" smtClean="0"/>
              <a:t>Inject</a:t>
            </a:r>
            <a:r>
              <a:rPr lang="zh-CN" altLang="en-US" dirty="0" smtClean="0"/>
              <a:t> </a:t>
            </a:r>
            <a:r>
              <a:rPr lang="en-US" altLang="zh-CN" dirty="0" smtClean="0"/>
              <a:t>different</a:t>
            </a:r>
            <a:r>
              <a:rPr lang="zh-CN" altLang="en-US" dirty="0" smtClean="0"/>
              <a:t> </a:t>
            </a:r>
            <a:r>
              <a:rPr lang="en-US" altLang="zh-CN" dirty="0" smtClean="0"/>
              <a:t>types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losses</a:t>
            </a:r>
          </a:p>
          <a:p>
            <a:pPr lvl="1"/>
            <a:r>
              <a:rPr lang="en-US" altLang="zh-CN" dirty="0" err="1" smtClean="0"/>
              <a:t>Incast</a:t>
            </a:r>
            <a:endParaRPr lang="en-US" altLang="zh-CN" dirty="0" smtClean="0"/>
          </a:p>
          <a:p>
            <a:pPr lvl="1"/>
            <a:r>
              <a:rPr lang="en-US" altLang="zh-CN" dirty="0" err="1" smtClean="0"/>
              <a:t>Blackholes</a:t>
            </a:r>
            <a:endParaRPr lang="en-US" altLang="zh-CN" dirty="0"/>
          </a:p>
          <a:p>
            <a:pPr lvl="1"/>
            <a:r>
              <a:rPr lang="en-US" altLang="zh-CN" dirty="0" smtClean="0"/>
              <a:t>random</a:t>
            </a:r>
            <a:r>
              <a:rPr lang="zh-CN" altLang="en-US" dirty="0" smtClean="0"/>
              <a:t> </a:t>
            </a:r>
            <a:r>
              <a:rPr lang="en-US" altLang="zh-CN" dirty="0" smtClean="0"/>
              <a:t>drops</a:t>
            </a:r>
            <a:endParaRPr lang="en-US" dirty="0" smtClean="0"/>
          </a:p>
          <a:p>
            <a:r>
              <a:rPr lang="en-US" dirty="0" smtClean="0"/>
              <a:t>Each </a:t>
            </a:r>
            <a:r>
              <a:rPr lang="en-US" dirty="0"/>
              <a:t>switch reports the </a:t>
            </a:r>
            <a:r>
              <a:rPr lang="en-US" dirty="0" smtClean="0"/>
              <a:t>traffic digest every </a:t>
            </a:r>
            <a:r>
              <a:rPr lang="en-US" dirty="0"/>
              <a:t>10 </a:t>
            </a:r>
            <a:r>
              <a:rPr lang="en-US" dirty="0" err="1"/>
              <a:t>ms</a:t>
            </a:r>
            <a:r>
              <a:rPr lang="en-US" dirty="0" err="1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A8AC-C669-244C-953E-6C477326AD5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43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38"/>
    </mc:Choice>
    <mc:Fallback xmlns="">
      <p:transition spd="slow" advTm="26938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memory usage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A8AC-C669-244C-953E-6C477326AD58}" type="slidenum">
              <a:rPr lang="en-US" smtClean="0"/>
              <a:t>36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1600201"/>
            <a:ext cx="7543272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058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28"/>
    </mc:Choice>
    <mc:Fallback xmlns="">
      <p:transition spd="slow" advTm="16028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Compare with state-of-the-art solutions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err="1" smtClean="0"/>
              <a:t>LossRadar</a:t>
            </a:r>
            <a:r>
              <a:rPr lang="zh-CN" altLang="en-US" dirty="0" smtClean="0"/>
              <a:t> </a:t>
            </a:r>
            <a:r>
              <a:rPr lang="en-US" altLang="zh-CN" dirty="0" smtClean="0"/>
              <a:t>v</a:t>
            </a:r>
            <a:r>
              <a:rPr lang="en-US" dirty="0" smtClean="0"/>
              <a:t>s</a:t>
            </a:r>
            <a:r>
              <a:rPr lang="en-US" altLang="zh-CN" dirty="0" smtClean="0"/>
              <a:t>.</a:t>
            </a:r>
            <a:r>
              <a:rPr lang="en-US" dirty="0" smtClean="0"/>
              <a:t> full mirroring</a:t>
            </a:r>
          </a:p>
          <a:p>
            <a:pPr lvl="1"/>
            <a:r>
              <a:rPr lang="en-US" altLang="zh-CN" dirty="0"/>
              <a:t>0.5% bandwidth compared to </a:t>
            </a:r>
            <a:r>
              <a:rPr lang="en-US" altLang="zh-CN" dirty="0" err="1" smtClean="0"/>
              <a:t>NetSight</a:t>
            </a:r>
            <a:r>
              <a:rPr lang="en-US" altLang="zh-CN" smtClean="0"/>
              <a:t> with batch compression</a:t>
            </a:r>
            <a:endParaRPr lang="en-US" dirty="0" smtClean="0"/>
          </a:p>
          <a:p>
            <a:r>
              <a:rPr lang="en-US" altLang="zh-CN" dirty="0" err="1" smtClean="0"/>
              <a:t>LossRadar</a:t>
            </a:r>
            <a:r>
              <a:rPr lang="zh-CN" altLang="en-US" dirty="0" smtClean="0"/>
              <a:t> </a:t>
            </a:r>
            <a:r>
              <a:rPr lang="en-US" altLang="zh-CN" dirty="0" smtClean="0"/>
              <a:t>v</a:t>
            </a:r>
            <a:r>
              <a:rPr lang="en-US" dirty="0" smtClean="0"/>
              <a:t>s</a:t>
            </a:r>
            <a:r>
              <a:rPr lang="en-US" altLang="zh-CN" dirty="0" smtClean="0"/>
              <a:t>.</a:t>
            </a:r>
            <a:r>
              <a:rPr lang="en-US" dirty="0" smtClean="0"/>
              <a:t> </a:t>
            </a:r>
            <a:r>
              <a:rPr lang="en-US" altLang="zh-CN" dirty="0" smtClean="0"/>
              <a:t>per-flow</a:t>
            </a:r>
            <a:r>
              <a:rPr lang="zh-CN" altLang="en-US" dirty="0" smtClean="0"/>
              <a:t> </a:t>
            </a:r>
            <a:r>
              <a:rPr lang="en-US" altLang="zh-CN" dirty="0" smtClean="0"/>
              <a:t>counter</a:t>
            </a:r>
            <a:endParaRPr lang="en-US" dirty="0" smtClean="0"/>
          </a:p>
          <a:p>
            <a:pPr lvl="1"/>
            <a:r>
              <a:rPr lang="en-US" altLang="zh-CN" dirty="0"/>
              <a:t>1.4% memory compared to </a:t>
            </a:r>
            <a:r>
              <a:rPr lang="en-US" altLang="zh-CN" dirty="0" err="1" smtClean="0"/>
              <a:t>FlowRadar</a:t>
            </a:r>
            <a:endParaRPr lang="en-US" altLang="zh-C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A8AC-C669-244C-953E-6C477326AD5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36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inference accuracy across all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A8AC-C669-244C-953E-6C477326AD58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8136" y="1600202"/>
            <a:ext cx="7543272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9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37"/>
    </mc:Choice>
    <mc:Fallback xmlns="">
      <p:transition spd="slow" advTm="26237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Loss</a:t>
            </a:r>
            <a:r>
              <a:rPr lang="zh-CN" altLang="en-US" dirty="0" smtClean="0"/>
              <a:t> </a:t>
            </a:r>
            <a:r>
              <a:rPr lang="en-US" altLang="zh-CN" dirty="0" smtClean="0"/>
              <a:t>diagnosis</a:t>
            </a:r>
            <a:r>
              <a:rPr lang="zh-CN" altLang="en-US" dirty="0" smtClean="0"/>
              <a:t> </a:t>
            </a:r>
            <a:r>
              <a:rPr lang="en-US" altLang="zh-CN" dirty="0" smtClean="0"/>
              <a:t>is</a:t>
            </a:r>
            <a:r>
              <a:rPr lang="zh-CN" altLang="en-US" dirty="0" smtClean="0"/>
              <a:t> </a:t>
            </a:r>
            <a:r>
              <a:rPr lang="en-US" altLang="zh-CN" dirty="0" smtClean="0"/>
              <a:t>very</a:t>
            </a:r>
            <a:r>
              <a:rPr lang="zh-CN" altLang="en-US" dirty="0" smtClean="0"/>
              <a:t> </a:t>
            </a:r>
            <a:r>
              <a:rPr lang="en-US" altLang="zh-CN" dirty="0" smtClean="0"/>
              <a:t>important</a:t>
            </a:r>
            <a:endParaRPr lang="en-US" dirty="0" smtClean="0"/>
          </a:p>
          <a:p>
            <a:pPr lvl="1"/>
            <a:r>
              <a:rPr lang="en-US" dirty="0" smtClean="0"/>
              <a:t>High impact on performance </a:t>
            </a:r>
          </a:p>
          <a:p>
            <a:pPr lvl="1"/>
            <a:r>
              <a:rPr lang="en-US" dirty="0" smtClean="0"/>
              <a:t>Diagnosis takes a lot of human effort</a:t>
            </a:r>
          </a:p>
          <a:p>
            <a:r>
              <a:rPr lang="en-US" dirty="0" err="1" smtClean="0"/>
              <a:t>LossRadar</a:t>
            </a:r>
            <a:r>
              <a:rPr lang="en-US" dirty="0" smtClean="0"/>
              <a:t> can detect losses and diagnose root causes</a:t>
            </a:r>
          </a:p>
          <a:p>
            <a:pPr lvl="1"/>
            <a:r>
              <a:rPr lang="en-US" dirty="0" smtClean="0"/>
              <a:t>Detection: details of individual losses, with locations, within 10ms</a:t>
            </a:r>
          </a:p>
          <a:p>
            <a:pPr lvl="1"/>
            <a:r>
              <a:rPr lang="en-US" dirty="0" smtClean="0"/>
              <a:t>Diagnosis: correctly discover root causes</a:t>
            </a:r>
          </a:p>
          <a:p>
            <a:r>
              <a:rPr lang="en-US" dirty="0"/>
              <a:t>P4 code: </a:t>
            </a:r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github.com</a:t>
            </a:r>
            <a:r>
              <a:rPr lang="en-US" dirty="0">
                <a:hlinkClick r:id="rId3"/>
              </a:rPr>
              <a:t>/liyuliang001/LossRadar-P4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A8AC-C669-244C-953E-6C477326AD5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5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36"/>
    </mc:Choice>
    <mc:Fallback xmlns="">
      <p:transition spd="slow" advTm="35236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A8AC-C669-244C-953E-6C477326AD58}" type="slidenum">
              <a:rPr lang="en-US" smtClean="0"/>
              <a:t>4</a:t>
            </a:fld>
            <a:endParaRPr lang="en-US"/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04A8AC-C669-244C-953E-6C477326AD58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2588" y="2807167"/>
            <a:ext cx="663389" cy="663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3319" y="3396596"/>
            <a:ext cx="663389" cy="6633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1" y="4140667"/>
            <a:ext cx="663389" cy="6633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095" y="4711139"/>
            <a:ext cx="663389" cy="6633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1872" y="3465044"/>
            <a:ext cx="663389" cy="6633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2" y="4264490"/>
            <a:ext cx="663389" cy="6633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708" y="5166656"/>
            <a:ext cx="663389" cy="6633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2425" y="1709129"/>
            <a:ext cx="648262" cy="6482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2425" y="2533814"/>
            <a:ext cx="648262" cy="6482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2425" y="4596184"/>
            <a:ext cx="648262" cy="6482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2425" y="5362716"/>
            <a:ext cx="648262" cy="648262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10376556" y="3459209"/>
            <a:ext cx="0" cy="917967"/>
          </a:xfrm>
          <a:prstGeom prst="line">
            <a:avLst/>
          </a:prstGeom>
          <a:ln w="762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6096000" y="1830128"/>
            <a:ext cx="3348279" cy="4119495"/>
            <a:chOff x="6096000" y="1830128"/>
            <a:chExt cx="3348279" cy="4119495"/>
          </a:xfrm>
        </p:grpSpPr>
        <p:pic>
          <p:nvPicPr>
            <p:cNvPr id="25" name="Picture 4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4042" y="1830128"/>
              <a:ext cx="651080" cy="40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4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4042" y="2654813"/>
              <a:ext cx="651080" cy="40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4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7181" y="1830128"/>
              <a:ext cx="651080" cy="40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4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9128" y="2663890"/>
              <a:ext cx="651080" cy="40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4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3199" y="4709597"/>
              <a:ext cx="651080" cy="40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4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3199" y="5534282"/>
              <a:ext cx="651080" cy="40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4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6338" y="4709597"/>
              <a:ext cx="651080" cy="40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4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8285" y="5543359"/>
              <a:ext cx="651080" cy="40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4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2343945"/>
              <a:ext cx="651080" cy="40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4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3138861"/>
              <a:ext cx="651080" cy="40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4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4171741"/>
              <a:ext cx="651080" cy="40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4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4936889"/>
              <a:ext cx="651080" cy="40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7" name="Straight Connector 36"/>
            <p:cNvCxnSpPr>
              <a:stCxn id="30" idx="3"/>
              <a:endCxn id="28" idx="1"/>
            </p:cNvCxnSpPr>
            <p:nvPr/>
          </p:nvCxnSpPr>
          <p:spPr>
            <a:xfrm>
              <a:off x="8188261" y="2033260"/>
              <a:ext cx="44578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31" idx="3"/>
              <a:endCxn id="29" idx="1"/>
            </p:cNvCxnSpPr>
            <p:nvPr/>
          </p:nvCxnSpPr>
          <p:spPr>
            <a:xfrm flipV="1">
              <a:off x="8150208" y="2857945"/>
              <a:ext cx="483834" cy="90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stCxn id="36" idx="3"/>
              <a:endCxn id="30" idx="1"/>
            </p:cNvCxnSpPr>
            <p:nvPr/>
          </p:nvCxnSpPr>
          <p:spPr>
            <a:xfrm flipV="1">
              <a:off x="6747080" y="2033260"/>
              <a:ext cx="790101" cy="51381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36" idx="3"/>
              <a:endCxn id="34" idx="1"/>
            </p:cNvCxnSpPr>
            <p:nvPr/>
          </p:nvCxnSpPr>
          <p:spPr>
            <a:xfrm>
              <a:off x="6747080" y="2547077"/>
              <a:ext cx="949258" cy="236565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31" idx="1"/>
              <a:endCxn id="38" idx="3"/>
            </p:cNvCxnSpPr>
            <p:nvPr/>
          </p:nvCxnSpPr>
          <p:spPr>
            <a:xfrm flipH="1">
              <a:off x="6747080" y="2867022"/>
              <a:ext cx="752048" cy="15078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37" idx="3"/>
              <a:endCxn id="34" idx="1"/>
            </p:cNvCxnSpPr>
            <p:nvPr/>
          </p:nvCxnSpPr>
          <p:spPr>
            <a:xfrm>
              <a:off x="6747080" y="3341993"/>
              <a:ext cx="949258" cy="15707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30" idx="1"/>
              <a:endCxn id="37" idx="3"/>
            </p:cNvCxnSpPr>
            <p:nvPr/>
          </p:nvCxnSpPr>
          <p:spPr>
            <a:xfrm flipH="1">
              <a:off x="6747080" y="2033260"/>
              <a:ext cx="790101" cy="13087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31" idx="1"/>
              <a:endCxn id="39" idx="3"/>
            </p:cNvCxnSpPr>
            <p:nvPr/>
          </p:nvCxnSpPr>
          <p:spPr>
            <a:xfrm flipH="1">
              <a:off x="6747080" y="2867022"/>
              <a:ext cx="752048" cy="22729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38" idx="3"/>
              <a:endCxn id="35" idx="1"/>
            </p:cNvCxnSpPr>
            <p:nvPr/>
          </p:nvCxnSpPr>
          <p:spPr>
            <a:xfrm>
              <a:off x="6747080" y="4374873"/>
              <a:ext cx="911205" cy="13716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39" idx="3"/>
              <a:endCxn id="35" idx="1"/>
            </p:cNvCxnSpPr>
            <p:nvPr/>
          </p:nvCxnSpPr>
          <p:spPr>
            <a:xfrm>
              <a:off x="6747080" y="5140021"/>
              <a:ext cx="911205" cy="6064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30" idx="3"/>
              <a:endCxn id="29" idx="1"/>
            </p:cNvCxnSpPr>
            <p:nvPr/>
          </p:nvCxnSpPr>
          <p:spPr>
            <a:xfrm>
              <a:off x="8188261" y="2033260"/>
              <a:ext cx="445781" cy="8246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28" idx="1"/>
              <a:endCxn id="31" idx="3"/>
            </p:cNvCxnSpPr>
            <p:nvPr/>
          </p:nvCxnSpPr>
          <p:spPr>
            <a:xfrm flipH="1">
              <a:off x="8150208" y="2033260"/>
              <a:ext cx="483834" cy="8337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32" idx="1"/>
              <a:endCxn id="34" idx="3"/>
            </p:cNvCxnSpPr>
            <p:nvPr/>
          </p:nvCxnSpPr>
          <p:spPr>
            <a:xfrm flipH="1">
              <a:off x="8347418" y="4912729"/>
              <a:ext cx="44578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33" idx="1"/>
              <a:endCxn id="35" idx="3"/>
            </p:cNvCxnSpPr>
            <p:nvPr/>
          </p:nvCxnSpPr>
          <p:spPr>
            <a:xfrm flipH="1">
              <a:off x="8309365" y="5737414"/>
              <a:ext cx="483834" cy="90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stCxn id="34" idx="3"/>
              <a:endCxn id="33" idx="1"/>
            </p:cNvCxnSpPr>
            <p:nvPr/>
          </p:nvCxnSpPr>
          <p:spPr>
            <a:xfrm>
              <a:off x="8347418" y="4912729"/>
              <a:ext cx="445781" cy="8246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stCxn id="32" idx="1"/>
              <a:endCxn id="35" idx="3"/>
            </p:cNvCxnSpPr>
            <p:nvPr/>
          </p:nvCxnSpPr>
          <p:spPr>
            <a:xfrm flipH="1">
              <a:off x="8309365" y="4912729"/>
              <a:ext cx="483834" cy="8337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3" name="Straight Connector 52"/>
          <p:cNvCxnSpPr/>
          <p:nvPr/>
        </p:nvCxnSpPr>
        <p:spPr>
          <a:xfrm>
            <a:off x="8387668" y="3396596"/>
            <a:ext cx="0" cy="917967"/>
          </a:xfrm>
          <a:prstGeom prst="line">
            <a:avLst/>
          </a:prstGeom>
          <a:ln w="762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9069" y="3365271"/>
            <a:ext cx="1241552" cy="1002869"/>
          </a:xfrm>
          <a:prstGeom prst="rect">
            <a:avLst/>
          </a:prstGeom>
        </p:spPr>
      </p:pic>
      <p:sp>
        <p:nvSpPr>
          <p:cNvPr id="70" name="Cloud Callout 69"/>
          <p:cNvSpPr/>
          <p:nvPr/>
        </p:nvSpPr>
        <p:spPr>
          <a:xfrm>
            <a:off x="4017669" y="2007396"/>
            <a:ext cx="1621979" cy="832289"/>
          </a:xfrm>
          <a:prstGeom prst="cloudCallout">
            <a:avLst>
              <a:gd name="adj1" fmla="val -29876"/>
              <a:gd name="adj2" fmla="val 1028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400" dirty="0" smtClean="0"/>
              <a:t>Where?</a:t>
            </a:r>
            <a:endParaRPr lang="en-US" sz="2400" dirty="0"/>
          </a:p>
        </p:txBody>
      </p:sp>
      <p:sp>
        <p:nvSpPr>
          <p:cNvPr id="20" name="Rectangle 19"/>
          <p:cNvSpPr/>
          <p:nvPr/>
        </p:nvSpPr>
        <p:spPr>
          <a:xfrm>
            <a:off x="5043960" y="2866842"/>
            <a:ext cx="391886" cy="21327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6211008" y="2423540"/>
            <a:ext cx="391886" cy="21327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S1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7666778" y="1908661"/>
            <a:ext cx="391886" cy="21327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S2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8763639" y="1908661"/>
            <a:ext cx="391886" cy="21327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S3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4430340" y="3682332"/>
            <a:ext cx="391886" cy="21327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S4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942505" y="3669024"/>
            <a:ext cx="391886" cy="21327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S5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5443705" y="3669024"/>
            <a:ext cx="391886" cy="21327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S6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4430340" y="3998447"/>
            <a:ext cx="391886" cy="2132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mr-IN" dirty="0" smtClean="0">
                <a:solidFill>
                  <a:schemeClr val="tx1"/>
                </a:solidFill>
              </a:rPr>
              <a:t>…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4942505" y="3985139"/>
            <a:ext cx="391886" cy="2132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mr-IN" dirty="0" smtClean="0">
                <a:solidFill>
                  <a:schemeClr val="tx1"/>
                </a:solidFill>
              </a:rPr>
              <a:t>…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5443705" y="3985139"/>
            <a:ext cx="391886" cy="21327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mr-IN" dirty="0" smtClean="0">
                <a:solidFill>
                  <a:schemeClr val="tx1"/>
                </a:solidFill>
              </a:rPr>
              <a:t>…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72" name="Straight Connector 71"/>
          <p:cNvCxnSpPr/>
          <p:nvPr/>
        </p:nvCxnSpPr>
        <p:spPr>
          <a:xfrm>
            <a:off x="5132839" y="4314563"/>
            <a:ext cx="0" cy="375015"/>
          </a:xfrm>
          <a:prstGeom prst="line">
            <a:avLst/>
          </a:prstGeom>
          <a:ln w="762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8309365" y="462164"/>
            <a:ext cx="32179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dirty="0" smtClean="0">
                <a:solidFill>
                  <a:srgbClr val="FF0000"/>
                </a:solidFill>
              </a:rPr>
              <a:t>Large overhead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690948" y="466670"/>
            <a:ext cx="30018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dirty="0" smtClean="0">
                <a:solidFill>
                  <a:srgbClr val="FF0000"/>
                </a:solidFill>
              </a:rPr>
              <a:t>Hard to locate</a:t>
            </a:r>
          </a:p>
        </p:txBody>
      </p:sp>
      <p:sp>
        <p:nvSpPr>
          <p:cNvPr id="85" name="Rectangle 84"/>
          <p:cNvSpPr/>
          <p:nvPr/>
        </p:nvSpPr>
        <p:spPr>
          <a:xfrm>
            <a:off x="4758165" y="466670"/>
            <a:ext cx="26756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Not generic 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609600" y="-14295"/>
            <a:ext cx="1862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Problems: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241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955">
        <p:fade/>
      </p:transition>
    </mc:Choice>
    <mc:Fallback xmlns="">
      <p:transition spd="med" advTm="179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9427 -0.06737 " pathEditMode="relative" ptsTypes="AA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5208 0.13958 " pathEditMode="relative" ptsTypes="AA">
                                      <p:cBhvr>
                                        <p:cTn id="1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726 -0.06527 L 0.21784 -0.14375 " pathEditMode="relative" rAng="0" ptsTypes="AA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29" y="-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4 -0.00394 L -0.23112 0.21505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93" y="1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1783 -0.14375 L 0.30807 -0.14375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0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394 L -0.28073 0.21227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80" y="10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0" grpId="2" animBg="1"/>
      <p:bldP spid="20" grpId="3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A8AC-C669-244C-953E-6C477326AD58}" type="slidenum">
              <a:rPr lang="en-US" smtClean="0"/>
              <a:t>5</a:t>
            </a:fld>
            <a:endParaRPr lang="en-US"/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914400" rtl="0" eaLnBrk="1" latinLnBrk="0" hangingPunct="1">
              <a:defRPr sz="1200" b="1" kern="1200">
                <a:solidFill>
                  <a:srgbClr val="898989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904A8AC-C669-244C-953E-6C477326AD58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2588" y="2807167"/>
            <a:ext cx="663389" cy="663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319" y="3396596"/>
            <a:ext cx="663389" cy="6633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1" y="4140667"/>
            <a:ext cx="663389" cy="6633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7095" y="4711139"/>
            <a:ext cx="663389" cy="6633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1872" y="3465044"/>
            <a:ext cx="663389" cy="6633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402" y="4264490"/>
            <a:ext cx="663389" cy="6633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6708" y="5166656"/>
            <a:ext cx="663389" cy="6633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425" y="1709129"/>
            <a:ext cx="648262" cy="6482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425" y="2533814"/>
            <a:ext cx="648262" cy="6482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425" y="4596184"/>
            <a:ext cx="648262" cy="6482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2425" y="5362716"/>
            <a:ext cx="648262" cy="648262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10376556" y="3459209"/>
            <a:ext cx="0" cy="917967"/>
          </a:xfrm>
          <a:prstGeom prst="line">
            <a:avLst/>
          </a:prstGeom>
          <a:ln w="762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6096000" y="1830128"/>
            <a:ext cx="3348279" cy="4119495"/>
            <a:chOff x="6096000" y="1830128"/>
            <a:chExt cx="3348279" cy="4119495"/>
          </a:xfrm>
        </p:grpSpPr>
        <p:pic>
          <p:nvPicPr>
            <p:cNvPr id="25" name="Picture 4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4042" y="1830128"/>
              <a:ext cx="651080" cy="40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4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34042" y="2654813"/>
              <a:ext cx="651080" cy="40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4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7181" y="1830128"/>
              <a:ext cx="651080" cy="40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4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99128" y="2663890"/>
              <a:ext cx="651080" cy="40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4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3199" y="4709597"/>
              <a:ext cx="651080" cy="40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4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93199" y="5534282"/>
              <a:ext cx="651080" cy="40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4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6338" y="4709597"/>
              <a:ext cx="651080" cy="40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4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8285" y="5543359"/>
              <a:ext cx="651080" cy="40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4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2343945"/>
              <a:ext cx="651080" cy="40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4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3138861"/>
              <a:ext cx="651080" cy="40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4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4171741"/>
              <a:ext cx="651080" cy="40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4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4936889"/>
              <a:ext cx="651080" cy="40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7" name="Straight Connector 36"/>
            <p:cNvCxnSpPr>
              <a:stCxn id="30" idx="3"/>
              <a:endCxn id="28" idx="1"/>
            </p:cNvCxnSpPr>
            <p:nvPr/>
          </p:nvCxnSpPr>
          <p:spPr>
            <a:xfrm>
              <a:off x="8188261" y="2033260"/>
              <a:ext cx="44578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31" idx="3"/>
              <a:endCxn id="29" idx="1"/>
            </p:cNvCxnSpPr>
            <p:nvPr/>
          </p:nvCxnSpPr>
          <p:spPr>
            <a:xfrm flipV="1">
              <a:off x="8150208" y="2857945"/>
              <a:ext cx="483834" cy="90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stCxn id="36" idx="3"/>
              <a:endCxn id="30" idx="1"/>
            </p:cNvCxnSpPr>
            <p:nvPr/>
          </p:nvCxnSpPr>
          <p:spPr>
            <a:xfrm flipV="1">
              <a:off x="6747080" y="2033260"/>
              <a:ext cx="790101" cy="51381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36" idx="3"/>
              <a:endCxn id="34" idx="1"/>
            </p:cNvCxnSpPr>
            <p:nvPr/>
          </p:nvCxnSpPr>
          <p:spPr>
            <a:xfrm>
              <a:off x="6747080" y="2547077"/>
              <a:ext cx="949258" cy="236565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31" idx="1"/>
              <a:endCxn id="38" idx="3"/>
            </p:cNvCxnSpPr>
            <p:nvPr/>
          </p:nvCxnSpPr>
          <p:spPr>
            <a:xfrm flipH="1">
              <a:off x="6747080" y="2867022"/>
              <a:ext cx="752048" cy="150785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>
              <a:stCxn id="37" idx="3"/>
              <a:endCxn id="34" idx="1"/>
            </p:cNvCxnSpPr>
            <p:nvPr/>
          </p:nvCxnSpPr>
          <p:spPr>
            <a:xfrm>
              <a:off x="6747080" y="3341993"/>
              <a:ext cx="949258" cy="15707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30" idx="1"/>
              <a:endCxn id="37" idx="3"/>
            </p:cNvCxnSpPr>
            <p:nvPr/>
          </p:nvCxnSpPr>
          <p:spPr>
            <a:xfrm flipH="1">
              <a:off x="6747080" y="2033260"/>
              <a:ext cx="790101" cy="13087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31" idx="1"/>
              <a:endCxn id="39" idx="3"/>
            </p:cNvCxnSpPr>
            <p:nvPr/>
          </p:nvCxnSpPr>
          <p:spPr>
            <a:xfrm flipH="1">
              <a:off x="6747080" y="2867022"/>
              <a:ext cx="752048" cy="22729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38" idx="3"/>
              <a:endCxn id="35" idx="1"/>
            </p:cNvCxnSpPr>
            <p:nvPr/>
          </p:nvCxnSpPr>
          <p:spPr>
            <a:xfrm>
              <a:off x="6747080" y="4374873"/>
              <a:ext cx="911205" cy="137161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39" idx="3"/>
              <a:endCxn id="35" idx="1"/>
            </p:cNvCxnSpPr>
            <p:nvPr/>
          </p:nvCxnSpPr>
          <p:spPr>
            <a:xfrm>
              <a:off x="6747080" y="5140021"/>
              <a:ext cx="911205" cy="6064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30" idx="3"/>
              <a:endCxn id="29" idx="1"/>
            </p:cNvCxnSpPr>
            <p:nvPr/>
          </p:nvCxnSpPr>
          <p:spPr>
            <a:xfrm>
              <a:off x="8188261" y="2033260"/>
              <a:ext cx="445781" cy="8246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28" idx="1"/>
              <a:endCxn id="31" idx="3"/>
            </p:cNvCxnSpPr>
            <p:nvPr/>
          </p:nvCxnSpPr>
          <p:spPr>
            <a:xfrm flipH="1">
              <a:off x="8150208" y="2033260"/>
              <a:ext cx="483834" cy="8337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stCxn id="32" idx="1"/>
              <a:endCxn id="34" idx="3"/>
            </p:cNvCxnSpPr>
            <p:nvPr/>
          </p:nvCxnSpPr>
          <p:spPr>
            <a:xfrm flipH="1">
              <a:off x="8347418" y="4912729"/>
              <a:ext cx="445781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stCxn id="33" idx="1"/>
              <a:endCxn id="35" idx="3"/>
            </p:cNvCxnSpPr>
            <p:nvPr/>
          </p:nvCxnSpPr>
          <p:spPr>
            <a:xfrm flipH="1">
              <a:off x="8309365" y="5737414"/>
              <a:ext cx="483834" cy="907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stCxn id="34" idx="3"/>
              <a:endCxn id="33" idx="1"/>
            </p:cNvCxnSpPr>
            <p:nvPr/>
          </p:nvCxnSpPr>
          <p:spPr>
            <a:xfrm>
              <a:off x="8347418" y="4912729"/>
              <a:ext cx="445781" cy="8246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stCxn id="32" idx="1"/>
              <a:endCxn id="35" idx="3"/>
            </p:cNvCxnSpPr>
            <p:nvPr/>
          </p:nvCxnSpPr>
          <p:spPr>
            <a:xfrm flipH="1">
              <a:off x="8309365" y="4912729"/>
              <a:ext cx="483834" cy="8337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3" name="Straight Connector 52"/>
          <p:cNvCxnSpPr/>
          <p:nvPr/>
        </p:nvCxnSpPr>
        <p:spPr>
          <a:xfrm>
            <a:off x="8387668" y="3396596"/>
            <a:ext cx="0" cy="917967"/>
          </a:xfrm>
          <a:prstGeom prst="line">
            <a:avLst/>
          </a:prstGeom>
          <a:ln w="7620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9069" y="3365271"/>
            <a:ext cx="1241552" cy="1002869"/>
          </a:xfrm>
          <a:prstGeom prst="rect">
            <a:avLst/>
          </a:prstGeom>
        </p:spPr>
      </p:pic>
      <p:sp>
        <p:nvSpPr>
          <p:cNvPr id="69" name="Cloud Callout 68"/>
          <p:cNvSpPr/>
          <p:nvPr/>
        </p:nvSpPr>
        <p:spPr>
          <a:xfrm>
            <a:off x="3108970" y="4829064"/>
            <a:ext cx="1517465" cy="778659"/>
          </a:xfrm>
          <a:prstGeom prst="cloudCallout">
            <a:avLst>
              <a:gd name="adj1" fmla="val 14786"/>
              <a:gd name="adj2" fmla="val -1138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400" smtClean="0"/>
              <a:t>Why?</a:t>
            </a:r>
            <a:endParaRPr lang="en-US" sz="2400" dirty="0"/>
          </a:p>
        </p:txBody>
      </p:sp>
      <p:sp>
        <p:nvSpPr>
          <p:cNvPr id="70" name="Cloud Callout 69"/>
          <p:cNvSpPr/>
          <p:nvPr/>
        </p:nvSpPr>
        <p:spPr>
          <a:xfrm>
            <a:off x="4017669" y="2007396"/>
            <a:ext cx="1621979" cy="832289"/>
          </a:xfrm>
          <a:prstGeom prst="cloudCallout">
            <a:avLst>
              <a:gd name="adj1" fmla="val -29876"/>
              <a:gd name="adj2" fmla="val 1028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2400" smtClean="0"/>
              <a:t>Where?</a:t>
            </a:r>
            <a:endParaRPr lang="en-US" sz="2400" dirty="0"/>
          </a:p>
        </p:txBody>
      </p:sp>
      <p:sp>
        <p:nvSpPr>
          <p:cNvPr id="79" name="TextBox 78"/>
          <p:cNvSpPr txBox="1"/>
          <p:nvPr/>
        </p:nvSpPr>
        <p:spPr>
          <a:xfrm>
            <a:off x="8309365" y="462164"/>
            <a:ext cx="32179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dirty="0" smtClean="0">
                <a:solidFill>
                  <a:srgbClr val="FF0000"/>
                </a:solidFill>
              </a:rPr>
              <a:t>Large overhead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90948" y="466670"/>
            <a:ext cx="30018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dirty="0" smtClean="0">
                <a:solidFill>
                  <a:srgbClr val="FF0000"/>
                </a:solidFill>
              </a:rPr>
              <a:t>Hard to locate</a:t>
            </a:r>
          </a:p>
        </p:txBody>
      </p:sp>
      <p:sp>
        <p:nvSpPr>
          <p:cNvPr id="81" name="Rectangle 80"/>
          <p:cNvSpPr/>
          <p:nvPr/>
        </p:nvSpPr>
        <p:spPr>
          <a:xfrm>
            <a:off x="4758165" y="466670"/>
            <a:ext cx="26756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dirty="0">
                <a:solidFill>
                  <a:srgbClr val="FF0000"/>
                </a:solidFill>
              </a:rPr>
              <a:t>Not generic 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609600" y="-14295"/>
            <a:ext cx="18628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Problems: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90948" y="950010"/>
            <a:ext cx="40929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dirty="0" smtClean="0">
                <a:solidFill>
                  <a:srgbClr val="FF0000"/>
                </a:solidFill>
              </a:rPr>
              <a:t>Unknown root cause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4758165" y="946270"/>
            <a:ext cx="33793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dirty="0" smtClean="0">
                <a:solidFill>
                  <a:srgbClr val="FF0000"/>
                </a:solidFill>
              </a:rPr>
              <a:t>Time consuming</a:t>
            </a:r>
          </a:p>
        </p:txBody>
      </p:sp>
      <p:sp>
        <p:nvSpPr>
          <p:cNvPr id="22" name="TextBox 21"/>
          <p:cNvSpPr txBox="1"/>
          <p:nvPr/>
        </p:nvSpPr>
        <p:spPr>
          <a:xfrm rot="19445701">
            <a:off x="2684528" y="3171833"/>
            <a:ext cx="17241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Congestion?</a:t>
            </a:r>
          </a:p>
        </p:txBody>
      </p:sp>
      <p:sp>
        <p:nvSpPr>
          <p:cNvPr id="85" name="TextBox 84"/>
          <p:cNvSpPr txBox="1"/>
          <p:nvPr/>
        </p:nvSpPr>
        <p:spPr>
          <a:xfrm rot="1006420">
            <a:off x="4523894" y="3314292"/>
            <a:ext cx="1529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rgbClr val="FFC000"/>
                </a:solidFill>
              </a:rPr>
              <a:t>Blackhole</a:t>
            </a:r>
            <a:r>
              <a:rPr lang="en-US" sz="2400" dirty="0" smtClean="0">
                <a:solidFill>
                  <a:srgbClr val="FFC000"/>
                </a:solidFill>
              </a:rPr>
              <a:t>?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4044762" y="4389942"/>
            <a:ext cx="21486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Random drops?</a:t>
            </a:r>
          </a:p>
        </p:txBody>
      </p:sp>
      <p:sp>
        <p:nvSpPr>
          <p:cNvPr id="73" name="Rectangle 72"/>
          <p:cNvSpPr/>
          <p:nvPr/>
        </p:nvSpPr>
        <p:spPr>
          <a:xfrm>
            <a:off x="2066364" y="1649376"/>
            <a:ext cx="7874000" cy="4412406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2"/>
            <a:r>
              <a:rPr lang="en-US" sz="4000" dirty="0" smtClean="0">
                <a:solidFill>
                  <a:schemeClr val="tx1"/>
                </a:solidFill>
              </a:rPr>
              <a:t>Detect</a:t>
            </a:r>
            <a:r>
              <a:rPr lang="zh-CN" altLang="en-US" sz="4000" dirty="0" smtClean="0">
                <a:solidFill>
                  <a:schemeClr val="tx1"/>
                </a:solidFill>
              </a:rPr>
              <a:t> </a:t>
            </a:r>
            <a:r>
              <a:rPr lang="en-US" altLang="zh-CN" sz="4000" dirty="0">
                <a:solidFill>
                  <a:schemeClr val="tx1"/>
                </a:solidFill>
              </a:rPr>
              <a:t>l</a:t>
            </a:r>
            <a:r>
              <a:rPr lang="en-US" altLang="zh-CN" sz="4000" dirty="0" smtClean="0">
                <a:solidFill>
                  <a:schemeClr val="tx1"/>
                </a:solidFill>
              </a:rPr>
              <a:t>osses</a:t>
            </a:r>
          </a:p>
          <a:p>
            <a:pPr marL="1485900" lvl="2" indent="-571500">
              <a:buFont typeface="Arial" charset="0"/>
              <a:buChar char="•"/>
            </a:pPr>
            <a:r>
              <a:rPr lang="en-US" altLang="zh-CN" sz="4000" dirty="0">
                <a:solidFill>
                  <a:schemeClr val="tx1"/>
                </a:solidFill>
              </a:rPr>
              <a:t>Fast</a:t>
            </a:r>
          </a:p>
          <a:p>
            <a:pPr marL="1485900" lvl="2" indent="-571500">
              <a:buFont typeface="Arial" charset="0"/>
              <a:buChar char="•"/>
            </a:pPr>
            <a:r>
              <a:rPr lang="en-US" altLang="zh-CN" sz="4000" dirty="0" smtClean="0">
                <a:solidFill>
                  <a:schemeClr val="tx1"/>
                </a:solidFill>
              </a:rPr>
              <a:t>With</a:t>
            </a:r>
            <a:r>
              <a:rPr lang="zh-CN" altLang="en-US" sz="4000" dirty="0" smtClean="0">
                <a:solidFill>
                  <a:schemeClr val="tx1"/>
                </a:solidFill>
              </a:rPr>
              <a:t> </a:t>
            </a:r>
            <a:r>
              <a:rPr lang="en-US" altLang="zh-CN" sz="4000" dirty="0" smtClean="0">
                <a:solidFill>
                  <a:schemeClr val="tx1"/>
                </a:solidFill>
              </a:rPr>
              <a:t>location</a:t>
            </a:r>
            <a:r>
              <a:rPr lang="zh-CN" altLang="en-US" sz="4000" dirty="0" smtClean="0">
                <a:solidFill>
                  <a:schemeClr val="tx1"/>
                </a:solidFill>
              </a:rPr>
              <a:t> </a:t>
            </a:r>
            <a:r>
              <a:rPr lang="en-US" altLang="zh-CN" sz="4000" dirty="0" smtClean="0">
                <a:solidFill>
                  <a:schemeClr val="tx1"/>
                </a:solidFill>
              </a:rPr>
              <a:t>info.</a:t>
            </a:r>
          </a:p>
          <a:p>
            <a:pPr marL="1485900" lvl="2" indent="-571500">
              <a:buFont typeface="Arial" charset="0"/>
              <a:buChar char="•"/>
            </a:pPr>
            <a:r>
              <a:rPr lang="en-US" altLang="zh-CN" sz="4000" dirty="0" smtClean="0">
                <a:solidFill>
                  <a:schemeClr val="tx1"/>
                </a:solidFill>
              </a:rPr>
              <a:t>Generic</a:t>
            </a:r>
            <a:r>
              <a:rPr lang="zh-CN" altLang="en-US" sz="4000" dirty="0" smtClean="0">
                <a:solidFill>
                  <a:schemeClr val="tx1"/>
                </a:solidFill>
              </a:rPr>
              <a:t> </a:t>
            </a:r>
            <a:r>
              <a:rPr lang="en-US" altLang="zh-CN" sz="4000" dirty="0" smtClean="0">
                <a:solidFill>
                  <a:schemeClr val="tx1"/>
                </a:solidFill>
              </a:rPr>
              <a:t>to</a:t>
            </a:r>
            <a:r>
              <a:rPr lang="zh-CN" altLang="en-US" sz="4000" dirty="0" smtClean="0">
                <a:solidFill>
                  <a:schemeClr val="tx1"/>
                </a:solidFill>
              </a:rPr>
              <a:t> </a:t>
            </a:r>
            <a:r>
              <a:rPr lang="en-US" altLang="zh-CN" sz="4000" dirty="0" smtClean="0">
                <a:solidFill>
                  <a:schemeClr val="tx1"/>
                </a:solidFill>
              </a:rPr>
              <a:t>all</a:t>
            </a:r>
            <a:r>
              <a:rPr lang="zh-CN" altLang="en-US" sz="4000" dirty="0" smtClean="0">
                <a:solidFill>
                  <a:schemeClr val="tx1"/>
                </a:solidFill>
              </a:rPr>
              <a:t> </a:t>
            </a:r>
            <a:r>
              <a:rPr lang="en-US" altLang="zh-CN" sz="4000" dirty="0" smtClean="0">
                <a:solidFill>
                  <a:schemeClr val="tx1"/>
                </a:solidFill>
              </a:rPr>
              <a:t>types</a:t>
            </a:r>
            <a:r>
              <a:rPr lang="zh-CN" altLang="en-US" sz="4000" dirty="0" smtClean="0">
                <a:solidFill>
                  <a:schemeClr val="tx1"/>
                </a:solidFill>
              </a:rPr>
              <a:t> </a:t>
            </a:r>
            <a:r>
              <a:rPr lang="en-US" altLang="zh-CN" sz="4000" dirty="0" smtClean="0">
                <a:solidFill>
                  <a:schemeClr val="tx1"/>
                </a:solidFill>
              </a:rPr>
              <a:t>of</a:t>
            </a:r>
            <a:r>
              <a:rPr lang="zh-CN" altLang="en-US" sz="4000" dirty="0" smtClean="0">
                <a:solidFill>
                  <a:schemeClr val="tx1"/>
                </a:solidFill>
              </a:rPr>
              <a:t> </a:t>
            </a:r>
            <a:r>
              <a:rPr lang="en-US" altLang="zh-CN" sz="4000" dirty="0" smtClean="0">
                <a:solidFill>
                  <a:schemeClr val="tx1"/>
                </a:solidFill>
              </a:rPr>
              <a:t>losses</a:t>
            </a:r>
          </a:p>
          <a:p>
            <a:pPr marL="1485900" lvl="2" indent="-571500">
              <a:buFont typeface="Arial" charset="0"/>
              <a:buChar char="•"/>
            </a:pPr>
            <a:r>
              <a:rPr lang="en-US" altLang="zh-CN" sz="4000" dirty="0">
                <a:solidFill>
                  <a:schemeClr val="tx1"/>
                </a:solidFill>
              </a:rPr>
              <a:t>L</a:t>
            </a:r>
            <a:r>
              <a:rPr lang="en-US" altLang="zh-CN" sz="4000" dirty="0" smtClean="0">
                <a:solidFill>
                  <a:schemeClr val="tx1"/>
                </a:solidFill>
              </a:rPr>
              <a:t>ow</a:t>
            </a:r>
            <a:r>
              <a:rPr lang="zh-CN" altLang="en-US" sz="4000" dirty="0" smtClean="0">
                <a:solidFill>
                  <a:schemeClr val="tx1"/>
                </a:solidFill>
              </a:rPr>
              <a:t> </a:t>
            </a:r>
            <a:r>
              <a:rPr lang="en-US" altLang="zh-CN" sz="4000" dirty="0" smtClean="0">
                <a:solidFill>
                  <a:schemeClr val="tx1"/>
                </a:solidFill>
              </a:rPr>
              <a:t>overhead</a:t>
            </a:r>
          </a:p>
          <a:p>
            <a:pPr lvl="2"/>
            <a:r>
              <a:rPr lang="en-US" altLang="zh-CN" sz="4000" dirty="0" smtClean="0">
                <a:solidFill>
                  <a:schemeClr val="tx1"/>
                </a:solidFill>
              </a:rPr>
              <a:t>Diagnose</a:t>
            </a:r>
            <a:r>
              <a:rPr lang="zh-CN" altLang="en-US" sz="4000" dirty="0" smtClean="0">
                <a:solidFill>
                  <a:schemeClr val="tx1"/>
                </a:solidFill>
              </a:rPr>
              <a:t> </a:t>
            </a:r>
            <a:r>
              <a:rPr lang="en-US" altLang="zh-CN" sz="4000" dirty="0" smtClean="0">
                <a:solidFill>
                  <a:schemeClr val="tx1"/>
                </a:solidFill>
              </a:rPr>
              <a:t>losses</a:t>
            </a:r>
          </a:p>
          <a:p>
            <a:pPr marL="1485900" lvl="2" indent="-571500">
              <a:buFont typeface="Arial" charset="0"/>
              <a:buChar char="•"/>
            </a:pPr>
            <a:r>
              <a:rPr lang="en-US" altLang="zh-CN" sz="4000" dirty="0" smtClean="0">
                <a:solidFill>
                  <a:schemeClr val="tx1"/>
                </a:solidFill>
              </a:rPr>
              <a:t>Root causes</a:t>
            </a:r>
            <a:endParaRPr lang="en-US" altLang="zh-CN" sz="4000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709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468">
        <p:fade/>
      </p:transition>
    </mc:Choice>
    <mc:Fallback xmlns="">
      <p:transition spd="med" advTm="704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7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22" grpId="0"/>
      <p:bldP spid="85" grpId="0"/>
      <p:bldP spid="86" grpId="0"/>
      <p:bldP spid="7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Challenge: diversity of loss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A8AC-C669-244C-953E-6C477326AD58}" type="slidenum">
              <a:rPr lang="en-US" smtClean="0"/>
              <a:t>6</a:t>
            </a:fld>
            <a:endParaRPr lang="en-US"/>
          </a:p>
        </p:txBody>
      </p:sp>
      <p:grpSp>
        <p:nvGrpSpPr>
          <p:cNvPr id="5" name="组 3"/>
          <p:cNvGrpSpPr/>
          <p:nvPr/>
        </p:nvGrpSpPr>
        <p:grpSpPr>
          <a:xfrm>
            <a:off x="2107498" y="2831921"/>
            <a:ext cx="7941515" cy="1556909"/>
            <a:chOff x="-35510" y="1405467"/>
            <a:chExt cx="11716719" cy="2297026"/>
          </a:xfrm>
        </p:grpSpPr>
        <p:sp>
          <p:nvSpPr>
            <p:cNvPr id="6" name="TextBox 21"/>
            <p:cNvSpPr txBox="1"/>
            <p:nvPr/>
          </p:nvSpPr>
          <p:spPr>
            <a:xfrm>
              <a:off x="10732319" y="2396738"/>
              <a:ext cx="948890" cy="681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/>
                <a:t>OutputPort</a:t>
              </a:r>
              <a:r>
                <a:rPr lang="en-US" sz="1200" dirty="0" smtClean="0"/>
                <a:t> 1</a:t>
              </a:r>
              <a:endParaRPr lang="en-US" sz="1200" dirty="0"/>
            </a:p>
          </p:txBody>
        </p:sp>
        <p:sp>
          <p:nvSpPr>
            <p:cNvPr id="7" name="TextBox 23"/>
            <p:cNvSpPr txBox="1"/>
            <p:nvPr/>
          </p:nvSpPr>
          <p:spPr>
            <a:xfrm>
              <a:off x="10732319" y="3021364"/>
              <a:ext cx="948890" cy="681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Output Port n</a:t>
              </a:r>
              <a:endParaRPr lang="en-US" sz="12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-35510" y="2290099"/>
              <a:ext cx="948890" cy="681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Input Port 1</a:t>
              </a:r>
              <a:endParaRPr lang="en-US" sz="120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-35510" y="2914723"/>
              <a:ext cx="948890" cy="681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Input Port n</a:t>
              </a:r>
              <a:endParaRPr lang="en-US" sz="1200" dirty="0"/>
            </a:p>
          </p:txBody>
        </p:sp>
        <p:sp>
          <p:nvSpPr>
            <p:cNvPr id="10" name="矩形 8"/>
            <p:cNvSpPr/>
            <p:nvPr/>
          </p:nvSpPr>
          <p:spPr>
            <a:xfrm>
              <a:off x="724841" y="1405467"/>
              <a:ext cx="10055931" cy="220054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1200"/>
            </a:p>
          </p:txBody>
        </p:sp>
        <p:sp>
          <p:nvSpPr>
            <p:cNvPr id="11" name="矩形 25"/>
            <p:cNvSpPr/>
            <p:nvPr/>
          </p:nvSpPr>
          <p:spPr>
            <a:xfrm>
              <a:off x="750882" y="2525671"/>
              <a:ext cx="1117698" cy="875956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600" dirty="0" smtClean="0">
                  <a:solidFill>
                    <a:schemeClr val="tx1"/>
                  </a:solidFill>
                </a:rPr>
                <a:t>Input  buffer</a:t>
              </a:r>
              <a:endParaRPr kumimoji="1" lang="zh-CN" altLang="en-US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直线箭头连接符 84"/>
            <p:cNvCxnSpPr/>
            <p:nvPr/>
          </p:nvCxnSpPr>
          <p:spPr>
            <a:xfrm>
              <a:off x="26040" y="2642463"/>
              <a:ext cx="72484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线箭头连接符 84"/>
            <p:cNvCxnSpPr/>
            <p:nvPr/>
          </p:nvCxnSpPr>
          <p:spPr>
            <a:xfrm>
              <a:off x="0" y="3272794"/>
              <a:ext cx="72484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03947" y="2673737"/>
              <a:ext cx="636941" cy="408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…</a:t>
              </a:r>
              <a:endParaRPr lang="en-US" sz="1200" dirty="0"/>
            </a:p>
          </p:txBody>
        </p:sp>
        <p:sp>
          <p:nvSpPr>
            <p:cNvPr id="15" name="矩形 25"/>
            <p:cNvSpPr/>
            <p:nvPr/>
          </p:nvSpPr>
          <p:spPr>
            <a:xfrm>
              <a:off x="2085790" y="2544619"/>
              <a:ext cx="1155029" cy="875956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600" dirty="0" smtClean="0">
                  <a:solidFill>
                    <a:schemeClr val="tx1"/>
                  </a:solidFill>
                </a:rPr>
                <a:t>parser</a:t>
              </a:r>
              <a:endParaRPr kumimoji="1" lang="zh-CN" altLang="en-US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直线箭头连接符 84"/>
            <p:cNvCxnSpPr/>
            <p:nvPr/>
          </p:nvCxnSpPr>
          <p:spPr>
            <a:xfrm flipV="1">
              <a:off x="1814840" y="2959030"/>
              <a:ext cx="270950" cy="2356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矩形 25"/>
            <p:cNvSpPr/>
            <p:nvPr/>
          </p:nvSpPr>
          <p:spPr>
            <a:xfrm>
              <a:off x="3511768" y="2569974"/>
              <a:ext cx="3364024" cy="875956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600" dirty="0" smtClean="0">
                  <a:solidFill>
                    <a:schemeClr val="tx1"/>
                  </a:solidFill>
                </a:rPr>
                <a:t>Ingress match-actions</a:t>
              </a:r>
            </a:p>
            <a:p>
              <a:pPr algn="ctr"/>
              <a:r>
                <a:rPr kumimoji="1" lang="en-US" altLang="zh-CN" sz="1600" dirty="0" smtClean="0">
                  <a:solidFill>
                    <a:schemeClr val="tx1"/>
                  </a:solidFill>
                </a:rPr>
                <a:t>(L2-&gt;L3-&gt;ACL)</a:t>
              </a:r>
              <a:endParaRPr kumimoji="1" lang="zh-CN" altLang="en-US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18" name="直线箭头连接符 84"/>
            <p:cNvCxnSpPr/>
            <p:nvPr/>
          </p:nvCxnSpPr>
          <p:spPr>
            <a:xfrm flipV="1">
              <a:off x="3240819" y="2984385"/>
              <a:ext cx="270950" cy="2356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线箭头连接符 84"/>
            <p:cNvCxnSpPr/>
            <p:nvPr/>
          </p:nvCxnSpPr>
          <p:spPr>
            <a:xfrm flipV="1">
              <a:off x="6854767" y="2972601"/>
              <a:ext cx="270950" cy="2356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矩形 25"/>
            <p:cNvSpPr/>
            <p:nvPr/>
          </p:nvSpPr>
          <p:spPr>
            <a:xfrm>
              <a:off x="7125718" y="2569974"/>
              <a:ext cx="1209894" cy="875956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600" dirty="0" smtClean="0">
                  <a:solidFill>
                    <a:schemeClr val="tx1"/>
                  </a:solidFill>
                </a:rPr>
                <a:t>Shared buffer</a:t>
              </a:r>
              <a:endParaRPr kumimoji="1" lang="zh-CN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21" name="矩形 25"/>
            <p:cNvSpPr/>
            <p:nvPr/>
          </p:nvSpPr>
          <p:spPr>
            <a:xfrm>
              <a:off x="8593726" y="2569974"/>
              <a:ext cx="2081203" cy="875956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600" dirty="0" smtClean="0">
                  <a:solidFill>
                    <a:schemeClr val="tx1"/>
                  </a:solidFill>
                </a:rPr>
                <a:t>Egress match-actions</a:t>
              </a:r>
              <a:endParaRPr kumimoji="1" lang="zh-CN" altLang="en-US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22" name="直线箭头连接符 84"/>
            <p:cNvCxnSpPr/>
            <p:nvPr/>
          </p:nvCxnSpPr>
          <p:spPr>
            <a:xfrm flipV="1">
              <a:off x="8322778" y="3026127"/>
              <a:ext cx="270950" cy="23567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线箭头连接符 84"/>
            <p:cNvCxnSpPr/>
            <p:nvPr/>
          </p:nvCxnSpPr>
          <p:spPr>
            <a:xfrm>
              <a:off x="10641472" y="2715236"/>
              <a:ext cx="72484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线箭头连接符 84"/>
            <p:cNvCxnSpPr/>
            <p:nvPr/>
          </p:nvCxnSpPr>
          <p:spPr>
            <a:xfrm>
              <a:off x="10632365" y="3345567"/>
              <a:ext cx="72484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10719379" y="2746511"/>
              <a:ext cx="636941" cy="408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…</a:t>
              </a:r>
              <a:endParaRPr lang="en-US" sz="1200" dirty="0"/>
            </a:p>
          </p:txBody>
        </p:sp>
        <p:sp>
          <p:nvSpPr>
            <p:cNvPr id="26" name="矩形 24"/>
            <p:cNvSpPr/>
            <p:nvPr/>
          </p:nvSpPr>
          <p:spPr>
            <a:xfrm>
              <a:off x="3511769" y="1528099"/>
              <a:ext cx="3364024" cy="508000"/>
            </a:xfrm>
            <a:prstGeom prst="rect">
              <a:avLst/>
            </a:prstGeom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kumimoji="1" lang="en-US" altLang="zh-CN" sz="1600" dirty="0" smtClean="0">
                  <a:solidFill>
                    <a:schemeClr val="tx1"/>
                  </a:solidFill>
                </a:rPr>
                <a:t>Switch CPU</a:t>
              </a:r>
              <a:endParaRPr kumimoji="1" lang="zh-CN" altLang="en-US" sz="1600" dirty="0">
                <a:solidFill>
                  <a:schemeClr val="tx1"/>
                </a:solidFill>
              </a:endParaRPr>
            </a:p>
          </p:txBody>
        </p:sp>
        <p:cxnSp>
          <p:nvCxnSpPr>
            <p:cNvPr id="27" name="直线箭头连接符 84"/>
            <p:cNvCxnSpPr/>
            <p:nvPr/>
          </p:nvCxnSpPr>
          <p:spPr>
            <a:xfrm>
              <a:off x="4876800" y="2036099"/>
              <a:ext cx="0" cy="48957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直线箭头连接符 84"/>
            <p:cNvCxnSpPr/>
            <p:nvPr/>
          </p:nvCxnSpPr>
          <p:spPr>
            <a:xfrm>
              <a:off x="5740400" y="2036099"/>
              <a:ext cx="3183467" cy="489572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直线箭头连接符 84"/>
            <p:cNvCxnSpPr>
              <a:endCxn id="17" idx="0"/>
            </p:cNvCxnSpPr>
            <p:nvPr/>
          </p:nvCxnSpPr>
          <p:spPr>
            <a:xfrm flipH="1">
              <a:off x="2663305" y="2036099"/>
              <a:ext cx="1400695" cy="50852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5105400" y="2105433"/>
              <a:ext cx="1270001" cy="4086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Configure</a:t>
              </a:r>
              <a:endParaRPr lang="en-US" sz="1200" dirty="0"/>
            </a:p>
          </p:txBody>
        </p:sp>
      </p:grpSp>
      <p:sp>
        <p:nvSpPr>
          <p:cNvPr id="31" name="Rounded Rectangular Callout 30"/>
          <p:cNvSpPr/>
          <p:nvPr/>
        </p:nvSpPr>
        <p:spPr>
          <a:xfrm>
            <a:off x="3760619" y="5144940"/>
            <a:ext cx="1715595" cy="764760"/>
          </a:xfrm>
          <a:prstGeom prst="wedgeRoundRectCallout">
            <a:avLst>
              <a:gd name="adj1" fmla="val 50825"/>
              <a:gd name="adj2" fmla="val -17670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/>
              <a:t>Rule</a:t>
            </a:r>
          </a:p>
          <a:p>
            <a:pPr algn="ctr"/>
            <a:r>
              <a:rPr lang="en-US" altLang="zh-CN" sz="2400" dirty="0" smtClean="0"/>
              <a:t>corruptions</a:t>
            </a:r>
            <a:endParaRPr lang="en-US" sz="2400" dirty="0"/>
          </a:p>
        </p:txBody>
      </p:sp>
      <p:sp>
        <p:nvSpPr>
          <p:cNvPr id="32" name="Rounded Rectangular Callout 31"/>
          <p:cNvSpPr/>
          <p:nvPr/>
        </p:nvSpPr>
        <p:spPr>
          <a:xfrm>
            <a:off x="2816350" y="2168226"/>
            <a:ext cx="1540042" cy="502290"/>
          </a:xfrm>
          <a:prstGeom prst="wedgeRoundRectCallout">
            <a:avLst>
              <a:gd name="adj1" fmla="val 124179"/>
              <a:gd name="adj2" fmla="val 22784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/>
              <a:t>m</a:t>
            </a:r>
            <a:r>
              <a:rPr lang="en-US" altLang="zh-CN" sz="2400" smtClean="0"/>
              <a:t>is-config</a:t>
            </a:r>
            <a:endParaRPr lang="en-US" sz="2400" dirty="0"/>
          </a:p>
        </p:txBody>
      </p:sp>
      <p:sp>
        <p:nvSpPr>
          <p:cNvPr id="33" name="Rounded Rectangular Callout 32"/>
          <p:cNvSpPr/>
          <p:nvPr/>
        </p:nvSpPr>
        <p:spPr>
          <a:xfrm>
            <a:off x="4492413" y="2182789"/>
            <a:ext cx="1304251" cy="502290"/>
          </a:xfrm>
          <a:prstGeom prst="wedgeRoundRectCallout">
            <a:avLst>
              <a:gd name="adj1" fmla="val 38988"/>
              <a:gd name="adj2" fmla="val 22194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/>
              <a:t>updates</a:t>
            </a:r>
            <a:endParaRPr lang="en-US" sz="2400" dirty="0"/>
          </a:p>
        </p:txBody>
      </p:sp>
      <p:sp>
        <p:nvSpPr>
          <p:cNvPr id="34" name="Rounded Rectangular Callout 33"/>
          <p:cNvSpPr/>
          <p:nvPr/>
        </p:nvSpPr>
        <p:spPr>
          <a:xfrm>
            <a:off x="7496427" y="5096067"/>
            <a:ext cx="1603417" cy="827581"/>
          </a:xfrm>
          <a:prstGeom prst="wedgeRoundRectCallout">
            <a:avLst>
              <a:gd name="adj1" fmla="val -52604"/>
              <a:gd name="adj2" fmla="val -14895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smtClean="0"/>
              <a:t>Resource shortage</a:t>
            </a:r>
            <a:endParaRPr lang="en-US" sz="2400" dirty="0"/>
          </a:p>
        </p:txBody>
      </p:sp>
      <p:sp>
        <p:nvSpPr>
          <p:cNvPr id="35" name="Rounded Rectangular Callout 34"/>
          <p:cNvSpPr/>
          <p:nvPr/>
        </p:nvSpPr>
        <p:spPr>
          <a:xfrm>
            <a:off x="1964263" y="5096068"/>
            <a:ext cx="1603417" cy="827581"/>
          </a:xfrm>
          <a:prstGeom prst="wedgeRoundRectCallout">
            <a:avLst>
              <a:gd name="adj1" fmla="val 16492"/>
              <a:gd name="adj2" fmla="val -15290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smtClean="0"/>
              <a:t>Resource shortage</a:t>
            </a:r>
            <a:endParaRPr lang="en-US" sz="2400" dirty="0"/>
          </a:p>
        </p:txBody>
      </p:sp>
      <p:sp>
        <p:nvSpPr>
          <p:cNvPr id="36" name="Rounded Rectangular Callout 35"/>
          <p:cNvSpPr/>
          <p:nvPr/>
        </p:nvSpPr>
        <p:spPr>
          <a:xfrm>
            <a:off x="5627078" y="5169339"/>
            <a:ext cx="1718485" cy="694356"/>
          </a:xfrm>
          <a:prstGeom prst="wedgeRoundRectCallout">
            <a:avLst>
              <a:gd name="adj1" fmla="val 46865"/>
              <a:gd name="adj2" fmla="val -18312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smtClean="0"/>
              <a:t>Packet corruptions</a:t>
            </a:r>
            <a:endParaRPr lang="en-US" sz="2400" dirty="0"/>
          </a:p>
        </p:txBody>
      </p:sp>
      <p:sp>
        <p:nvSpPr>
          <p:cNvPr id="37" name="Rounded Rectangular Callout 36"/>
          <p:cNvSpPr/>
          <p:nvPr/>
        </p:nvSpPr>
        <p:spPr>
          <a:xfrm>
            <a:off x="9338113" y="2147067"/>
            <a:ext cx="1861416" cy="502290"/>
          </a:xfrm>
          <a:prstGeom prst="wedgeRoundRectCallout">
            <a:avLst>
              <a:gd name="adj1" fmla="val -27540"/>
              <a:gd name="adj2" fmla="val 22431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/>
              <a:t>Grey failure</a:t>
            </a:r>
            <a:endParaRPr lang="en-US" sz="2400" dirty="0"/>
          </a:p>
        </p:txBody>
      </p:sp>
      <p:sp>
        <p:nvSpPr>
          <p:cNvPr id="41" name="Rounded Rectangular Callout 40"/>
          <p:cNvSpPr/>
          <p:nvPr/>
        </p:nvSpPr>
        <p:spPr>
          <a:xfrm>
            <a:off x="9152059" y="5112734"/>
            <a:ext cx="2015881" cy="750961"/>
          </a:xfrm>
          <a:prstGeom prst="wedgeRoundRectCallout">
            <a:avLst>
              <a:gd name="adj1" fmla="val -65431"/>
              <a:gd name="adj2" fmla="val -16452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smtClean="0"/>
              <a:t>Rule corruptions</a:t>
            </a:r>
            <a:endParaRPr lang="en-US" sz="2400" dirty="0"/>
          </a:p>
        </p:txBody>
      </p:sp>
      <p:sp>
        <p:nvSpPr>
          <p:cNvPr id="42" name="Rounded Rectangular Callout 41"/>
          <p:cNvSpPr/>
          <p:nvPr/>
        </p:nvSpPr>
        <p:spPr>
          <a:xfrm>
            <a:off x="6101704" y="2178269"/>
            <a:ext cx="1535604" cy="502290"/>
          </a:xfrm>
          <a:prstGeom prst="wedgeRoundRectCallout">
            <a:avLst>
              <a:gd name="adj1" fmla="val 109795"/>
              <a:gd name="adj2" fmla="val 22592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smtClean="0"/>
              <a:t>mis-config</a:t>
            </a:r>
            <a:endParaRPr lang="en-US" sz="2400" dirty="0"/>
          </a:p>
        </p:txBody>
      </p:sp>
      <p:sp>
        <p:nvSpPr>
          <p:cNvPr id="43" name="Rounded Rectangular Callout 42"/>
          <p:cNvSpPr/>
          <p:nvPr/>
        </p:nvSpPr>
        <p:spPr>
          <a:xfrm>
            <a:off x="7851828" y="2147067"/>
            <a:ext cx="1248016" cy="502290"/>
          </a:xfrm>
          <a:prstGeom prst="wedgeRoundRectCallout">
            <a:avLst>
              <a:gd name="adj1" fmla="val 14168"/>
              <a:gd name="adj2" fmla="val 22385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smtClean="0"/>
              <a:t>updates</a:t>
            </a:r>
            <a:endParaRPr lang="en-US" sz="2400" dirty="0"/>
          </a:p>
        </p:txBody>
      </p:sp>
      <p:sp>
        <p:nvSpPr>
          <p:cNvPr id="44" name="Rectangle 43"/>
          <p:cNvSpPr/>
          <p:nvPr/>
        </p:nvSpPr>
        <p:spPr>
          <a:xfrm>
            <a:off x="2286000" y="2703545"/>
            <a:ext cx="7874000" cy="2014542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Takeaway: </a:t>
            </a:r>
          </a:p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Need to be generic to all types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357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363"/>
    </mc:Choice>
    <mc:Fallback xmlns="">
      <p:transition spd="slow" advTm="82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Challenge: </a:t>
            </a:r>
            <a:r>
              <a:rPr lang="en-US" dirty="0" smtClean="0"/>
              <a:t>diagnose </a:t>
            </a:r>
            <a:r>
              <a:rPr lang="en-US" altLang="zh-CN" dirty="0" smtClean="0"/>
              <a:t>root</a:t>
            </a:r>
            <a:r>
              <a:rPr lang="zh-CN" altLang="en-US" dirty="0" smtClean="0"/>
              <a:t> </a:t>
            </a:r>
            <a:r>
              <a:rPr lang="en-US" altLang="zh-CN" dirty="0" smtClean="0"/>
              <a:t>causes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A8AC-C669-244C-953E-6C477326AD58}" type="slidenum">
              <a:rPr lang="en-US" smtClean="0"/>
              <a:t>7</a:t>
            </a:fld>
            <a:endParaRPr lang="en-US"/>
          </a:p>
        </p:txBody>
      </p:sp>
      <p:graphicFrame>
        <p:nvGraphicFramePr>
          <p:cNvPr id="5" name="Chart 4"/>
          <p:cNvGraphicFramePr/>
          <p:nvPr>
            <p:extLst>
              <p:ext uri="{D42A27DB-BD31-4B8C-83A1-F6EECF244321}">
                <p14:modId xmlns:p14="http://schemas.microsoft.com/office/powerpoint/2010/main" val="1037783992"/>
              </p:ext>
            </p:extLst>
          </p:nvPr>
        </p:nvGraphicFramePr>
        <p:xfrm>
          <a:off x="1480677" y="3106390"/>
          <a:ext cx="2682245" cy="1788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446728861"/>
              </p:ext>
            </p:extLst>
          </p:nvPr>
        </p:nvGraphicFramePr>
        <p:xfrm>
          <a:off x="4801260" y="3106389"/>
          <a:ext cx="2682245" cy="1788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Chart 6"/>
          <p:cNvGraphicFramePr/>
          <p:nvPr>
            <p:extLst>
              <p:ext uri="{D42A27DB-BD31-4B8C-83A1-F6EECF244321}">
                <p14:modId xmlns:p14="http://schemas.microsoft.com/office/powerpoint/2010/main" val="1230683693"/>
              </p:ext>
            </p:extLst>
          </p:nvPr>
        </p:nvGraphicFramePr>
        <p:xfrm>
          <a:off x="8121842" y="3106388"/>
          <a:ext cx="2682245" cy="1788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126051" y="4894551"/>
            <a:ext cx="1617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congestion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5484789" y="4894550"/>
            <a:ext cx="1617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blackhole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8639116" y="4893905"/>
            <a:ext cx="1998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Random drop</a:t>
            </a:r>
            <a:endParaRPr lang="en-US" sz="2400" dirty="0"/>
          </a:p>
        </p:txBody>
      </p:sp>
      <p:sp>
        <p:nvSpPr>
          <p:cNvPr id="11" name="Rectangle 10"/>
          <p:cNvSpPr/>
          <p:nvPr/>
        </p:nvSpPr>
        <p:spPr>
          <a:xfrm>
            <a:off x="1634107" y="2718732"/>
            <a:ext cx="9169980" cy="2014542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chemeClr val="tx1"/>
                </a:solidFill>
              </a:rPr>
              <a:t>Takeaway: </a:t>
            </a:r>
          </a:p>
          <a:p>
            <a:pPr algn="ctr"/>
            <a:r>
              <a:rPr lang="en-US" altLang="zh-CN" sz="4000" dirty="0" smtClean="0">
                <a:solidFill>
                  <a:schemeClr val="tx1"/>
                </a:solidFill>
              </a:rPr>
              <a:t>Need the information of individual losses</a:t>
            </a:r>
            <a:endParaRPr lang="en-US" sz="4000" dirty="0" smtClean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0562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35"/>
    </mc:Choice>
    <mc:Fallback xmlns="">
      <p:transition spd="slow" advTm="28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  <p:bldGraphic spid="7" grpId="0">
        <p:bldAsOne/>
      </p:bldGraphic>
      <p:bldP spid="8" grpId="0"/>
      <p:bldP spid="9" grpId="0"/>
      <p:bldP spid="10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err="1"/>
              <a:t>LossRadar</a:t>
            </a:r>
            <a:r>
              <a:rPr lang="en-US" altLang="zh-CN" dirty="0"/>
              <a:t>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Knowing location </a:t>
            </a:r>
            <a:r>
              <a:rPr lang="en-US" dirty="0">
                <a:sym typeface="Wingdings"/>
              </a:rPr>
              <a:t> </a:t>
            </a:r>
            <a:r>
              <a:rPr lang="en-US" altLang="zh-CN" dirty="0"/>
              <a:t>Install</a:t>
            </a:r>
            <a:r>
              <a:rPr lang="zh-CN" altLang="en-US" dirty="0"/>
              <a:t> </a:t>
            </a:r>
            <a:r>
              <a:rPr lang="en-US" altLang="zh-CN" dirty="0"/>
              <a:t>meters</a:t>
            </a:r>
            <a:r>
              <a:rPr lang="zh-CN" altLang="en-US" dirty="0"/>
              <a:t> </a:t>
            </a:r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monitor</a:t>
            </a:r>
            <a:r>
              <a:rPr lang="zh-CN" altLang="en-US" dirty="0"/>
              <a:t> </a:t>
            </a:r>
            <a:r>
              <a:rPr lang="en-US" altLang="zh-CN" dirty="0"/>
              <a:t>traffic</a:t>
            </a:r>
          </a:p>
          <a:p>
            <a:r>
              <a:rPr lang="en-US" dirty="0" smtClean="0"/>
              <a:t>Fast </a:t>
            </a:r>
            <a:r>
              <a:rPr lang="en-US" dirty="0"/>
              <a:t>detection </a:t>
            </a:r>
            <a:r>
              <a:rPr lang="en-US" dirty="0">
                <a:sym typeface="Wingdings"/>
              </a:rPr>
              <a:t> </a:t>
            </a:r>
            <a:r>
              <a:rPr lang="en-US" altLang="zh-CN" dirty="0" smtClean="0"/>
              <a:t>Frequently send </a:t>
            </a:r>
            <a:r>
              <a:rPr lang="en-US" altLang="zh-CN" dirty="0"/>
              <a:t>traffic digest to collector </a:t>
            </a:r>
            <a:endParaRPr lang="en-US" dirty="0"/>
          </a:p>
          <a:p>
            <a:r>
              <a:rPr lang="en-US" dirty="0" smtClean="0"/>
              <a:t>Being </a:t>
            </a:r>
            <a:r>
              <a:rPr lang="en-US" dirty="0"/>
              <a:t>generic </a:t>
            </a:r>
            <a:r>
              <a:rPr lang="en-US" dirty="0">
                <a:sym typeface="Wingdings"/>
              </a:rPr>
              <a:t> </a:t>
            </a:r>
            <a:r>
              <a:rPr lang="en-US" altLang="zh-CN" dirty="0"/>
              <a:t>Compare </a:t>
            </a:r>
            <a:r>
              <a:rPr lang="en-US" altLang="zh-CN" dirty="0" smtClean="0"/>
              <a:t>packets</a:t>
            </a:r>
            <a:r>
              <a:rPr lang="zh-CN" altLang="en-US" dirty="0" smtClean="0"/>
              <a:t> </a:t>
            </a:r>
            <a:r>
              <a:rPr lang="en-US" altLang="zh-CN" dirty="0" smtClean="0"/>
              <a:t>across</a:t>
            </a:r>
            <a:r>
              <a:rPr lang="zh-CN" altLang="en-US" dirty="0" smtClean="0"/>
              <a:t> </a:t>
            </a:r>
            <a:r>
              <a:rPr lang="en-US" altLang="zh-CN" dirty="0" smtClean="0"/>
              <a:t>hops</a:t>
            </a:r>
            <a:endParaRPr lang="en-US" dirty="0"/>
          </a:p>
          <a:p>
            <a:r>
              <a:rPr lang="en-US" dirty="0" smtClean="0"/>
              <a:t>Need </a:t>
            </a:r>
            <a:r>
              <a:rPr lang="en-US" dirty="0"/>
              <a:t>info of individual losses </a:t>
            </a:r>
            <a:r>
              <a:rPr lang="en-US" dirty="0">
                <a:sym typeface="Wingdings"/>
              </a:rPr>
              <a:t> Include details of each </a:t>
            </a:r>
            <a:r>
              <a:rPr lang="en-US" dirty="0" smtClean="0">
                <a:sym typeface="Wingdings"/>
              </a:rPr>
              <a:t>loss</a:t>
            </a:r>
          </a:p>
          <a:p>
            <a:r>
              <a:rPr lang="en-US" dirty="0" smtClean="0"/>
              <a:t>Low overhead</a:t>
            </a:r>
            <a:r>
              <a:rPr lang="zh-CN" altLang="en-US" dirty="0" smtClean="0"/>
              <a:t> </a:t>
            </a:r>
            <a:r>
              <a:rPr lang="en-US" altLang="zh-CN" b="1" dirty="0" smtClean="0">
                <a:solidFill>
                  <a:srgbClr val="FF0000"/>
                </a:solidFill>
              </a:rPr>
              <a:t>?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A8AC-C669-244C-953E-6C477326AD58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022" y="5571651"/>
            <a:ext cx="792998" cy="339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5697799" y="4010764"/>
            <a:ext cx="1866276" cy="48681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Digest Collector</a:t>
            </a:r>
            <a:endParaRPr lang="en-US" dirty="0"/>
          </a:p>
        </p:txBody>
      </p:sp>
      <p:pic>
        <p:nvPicPr>
          <p:cNvPr id="7" name="Picture 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89" y="5609495"/>
            <a:ext cx="792998" cy="339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614" y="6302116"/>
            <a:ext cx="792998" cy="339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0623" y="5547463"/>
            <a:ext cx="792998" cy="339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loud 11"/>
          <p:cNvSpPr/>
          <p:nvPr/>
        </p:nvSpPr>
        <p:spPr>
          <a:xfrm>
            <a:off x="3873690" y="4774037"/>
            <a:ext cx="6277164" cy="1867201"/>
          </a:xfrm>
          <a:prstGeom prst="cloud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400"/>
          </a:p>
        </p:txBody>
      </p:sp>
      <p:cxnSp>
        <p:nvCxnSpPr>
          <p:cNvPr id="11" name="Straight Arrow Connector 12"/>
          <p:cNvCxnSpPr>
            <a:endCxn id="15" idx="1"/>
          </p:cNvCxnSpPr>
          <p:nvPr/>
        </p:nvCxnSpPr>
        <p:spPr>
          <a:xfrm flipV="1">
            <a:off x="5880421" y="5717025"/>
            <a:ext cx="2090202" cy="3156"/>
          </a:xfrm>
          <a:prstGeom prst="straightConnector1">
            <a:avLst/>
          </a:prstGeom>
          <a:ln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4"/>
          <p:cNvCxnSpPr>
            <a:endCxn id="14" idx="1"/>
          </p:cNvCxnSpPr>
          <p:nvPr/>
        </p:nvCxnSpPr>
        <p:spPr>
          <a:xfrm>
            <a:off x="5706225" y="5948617"/>
            <a:ext cx="781389" cy="523060"/>
          </a:xfrm>
          <a:prstGeom prst="straightConnector1">
            <a:avLst/>
          </a:prstGeom>
          <a:ln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6"/>
          <p:cNvCxnSpPr>
            <a:stCxn id="14" idx="3"/>
          </p:cNvCxnSpPr>
          <p:nvPr/>
        </p:nvCxnSpPr>
        <p:spPr>
          <a:xfrm flipV="1">
            <a:off x="7280612" y="5840609"/>
            <a:ext cx="813595" cy="631068"/>
          </a:xfrm>
          <a:prstGeom prst="straightConnector1">
            <a:avLst/>
          </a:prstGeom>
          <a:ln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8"/>
          <p:cNvCxnSpPr/>
          <p:nvPr/>
        </p:nvCxnSpPr>
        <p:spPr>
          <a:xfrm flipV="1">
            <a:off x="5575496" y="4497583"/>
            <a:ext cx="864782" cy="104637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Wave 21"/>
          <p:cNvSpPr/>
          <p:nvPr/>
        </p:nvSpPr>
        <p:spPr>
          <a:xfrm>
            <a:off x="4945044" y="5326168"/>
            <a:ext cx="1318150" cy="442592"/>
          </a:xfrm>
          <a:prstGeom prst="wav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Traffic Digest</a:t>
            </a:r>
            <a:endParaRPr lang="en-US" sz="1600" dirty="0"/>
          </a:p>
        </p:txBody>
      </p:sp>
      <p:sp>
        <p:nvSpPr>
          <p:cNvPr id="16" name="Wave 22"/>
          <p:cNvSpPr/>
          <p:nvPr/>
        </p:nvSpPr>
        <p:spPr>
          <a:xfrm>
            <a:off x="6227967" y="6003691"/>
            <a:ext cx="1318150" cy="442592"/>
          </a:xfrm>
          <a:prstGeom prst="wav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Traffic Digest</a:t>
            </a:r>
            <a:endParaRPr lang="en-US" sz="1600" dirty="0"/>
          </a:p>
        </p:txBody>
      </p:sp>
      <p:sp>
        <p:nvSpPr>
          <p:cNvPr id="17" name="Wave 23"/>
          <p:cNvSpPr/>
          <p:nvPr/>
        </p:nvSpPr>
        <p:spPr>
          <a:xfrm>
            <a:off x="7723838" y="5277590"/>
            <a:ext cx="1318150" cy="442592"/>
          </a:xfrm>
          <a:prstGeom prst="wav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Traffic Digest</a:t>
            </a:r>
            <a:endParaRPr lang="en-US" sz="1600" dirty="0"/>
          </a:p>
        </p:txBody>
      </p:sp>
      <p:cxnSp>
        <p:nvCxnSpPr>
          <p:cNvPr id="18" name="Straight Arrow Connector 24"/>
          <p:cNvCxnSpPr>
            <a:stCxn id="22" idx="0"/>
            <a:endCxn id="12" idx="2"/>
          </p:cNvCxnSpPr>
          <p:nvPr/>
        </p:nvCxnSpPr>
        <p:spPr>
          <a:xfrm flipH="1" flipV="1">
            <a:off x="6630937" y="4497583"/>
            <a:ext cx="256105" cy="15614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26"/>
          <p:cNvCxnSpPr/>
          <p:nvPr/>
        </p:nvCxnSpPr>
        <p:spPr>
          <a:xfrm flipH="1" flipV="1">
            <a:off x="6887043" y="4497583"/>
            <a:ext cx="836797" cy="89061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Oval 54"/>
          <p:cNvSpPr/>
          <p:nvPr/>
        </p:nvSpPr>
        <p:spPr>
          <a:xfrm>
            <a:off x="5345039" y="5807428"/>
            <a:ext cx="156012" cy="14824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1" name="Oval 56"/>
          <p:cNvSpPr/>
          <p:nvPr/>
        </p:nvSpPr>
        <p:spPr>
          <a:xfrm>
            <a:off x="6487614" y="6440590"/>
            <a:ext cx="156012" cy="14824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2" name="Oval 57"/>
          <p:cNvSpPr/>
          <p:nvPr/>
        </p:nvSpPr>
        <p:spPr>
          <a:xfrm>
            <a:off x="6997196" y="6466159"/>
            <a:ext cx="156012" cy="14824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3" name="Oval 58"/>
          <p:cNvSpPr/>
          <p:nvPr/>
        </p:nvSpPr>
        <p:spPr>
          <a:xfrm>
            <a:off x="8094206" y="5727026"/>
            <a:ext cx="156012" cy="148242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4" name="Rectangle 23"/>
          <p:cNvSpPr/>
          <p:nvPr/>
        </p:nvSpPr>
        <p:spPr>
          <a:xfrm>
            <a:off x="3903829" y="1650363"/>
            <a:ext cx="5710320" cy="449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417676" y="2300090"/>
            <a:ext cx="7471063" cy="449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283426" y="2887334"/>
            <a:ext cx="5448921" cy="449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934534" y="3455932"/>
            <a:ext cx="5104958" cy="449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417676" y="4010764"/>
            <a:ext cx="656766" cy="4494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566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54"/>
    </mc:Choice>
    <mc:Fallback xmlns="">
      <p:transition spd="slow" advTm="36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5" grpId="0" animBg="1"/>
      <p:bldP spid="16" grpId="0" animBg="1"/>
      <p:bldP spid="17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Storing all packets is too heavy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4A8AC-C669-244C-953E-6C477326AD58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823" y="5428731"/>
            <a:ext cx="1302160" cy="81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481" y="5428731"/>
            <a:ext cx="1302160" cy="812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2350" y="1721220"/>
            <a:ext cx="807299" cy="108194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552974" y="3852857"/>
            <a:ext cx="523982" cy="26899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552974" y="4256586"/>
            <a:ext cx="523982" cy="26899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552974" y="4660315"/>
            <a:ext cx="523982" cy="268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552974" y="5064045"/>
            <a:ext cx="523982" cy="26899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955920" y="4256586"/>
            <a:ext cx="523982" cy="268997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955920" y="4660315"/>
            <a:ext cx="523982" cy="268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955920" y="5064045"/>
            <a:ext cx="523982" cy="26899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>
            <a:stCxn id="8" idx="3"/>
          </p:cNvCxnSpPr>
          <p:nvPr/>
        </p:nvCxnSpPr>
        <p:spPr>
          <a:xfrm>
            <a:off x="4076956" y="3987356"/>
            <a:ext cx="169712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5774076" y="3898228"/>
            <a:ext cx="178254" cy="178253"/>
            <a:chOff x="5730875" y="2247900"/>
            <a:chExt cx="336551" cy="336550"/>
          </a:xfrm>
        </p:grpSpPr>
        <p:cxnSp>
          <p:nvCxnSpPr>
            <p:cNvPr id="21" name="Straight Connector 20"/>
            <p:cNvCxnSpPr/>
            <p:nvPr/>
          </p:nvCxnSpPr>
          <p:spPr>
            <a:xfrm flipH="1">
              <a:off x="5730875" y="2247900"/>
              <a:ext cx="336551" cy="33655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5730875" y="2247900"/>
              <a:ext cx="336550" cy="33655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Arrow Connector 22"/>
          <p:cNvCxnSpPr>
            <a:stCxn id="9" idx="3"/>
            <a:endCxn id="13" idx="1"/>
          </p:cNvCxnSpPr>
          <p:nvPr/>
        </p:nvCxnSpPr>
        <p:spPr>
          <a:xfrm>
            <a:off x="4076956" y="4391085"/>
            <a:ext cx="387896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0" idx="3"/>
            <a:endCxn id="14" idx="1"/>
          </p:cNvCxnSpPr>
          <p:nvPr/>
        </p:nvCxnSpPr>
        <p:spPr>
          <a:xfrm>
            <a:off x="4076956" y="4794814"/>
            <a:ext cx="387896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1" idx="3"/>
            <a:endCxn id="15" idx="1"/>
          </p:cNvCxnSpPr>
          <p:nvPr/>
        </p:nvCxnSpPr>
        <p:spPr>
          <a:xfrm>
            <a:off x="4076956" y="5198544"/>
            <a:ext cx="3878964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3365234" y="3760341"/>
            <a:ext cx="914400" cy="162054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7760711" y="3760341"/>
            <a:ext cx="914400" cy="1620545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>
            <a:off x="797442" y="3625702"/>
            <a:ext cx="10558130" cy="0"/>
          </a:xfrm>
          <a:prstGeom prst="line">
            <a:avLst/>
          </a:prstGeom>
          <a:ln w="381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84027" y="2437036"/>
            <a:ext cx="1304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Collector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84027" y="5197898"/>
            <a:ext cx="1278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witches</a:t>
            </a:r>
            <a:endParaRPr lang="en-US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4652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75"/>
    </mc:Choice>
    <mc:Fallback xmlns="">
      <p:transition spd="slow" advTm="13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30672 " pathEditMode="relative" ptsTypes="AA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30672 " pathEditMode="relative" ptsTypes="AA"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30672 " pathEditMode="relative" ptsTypes="AA">
                                      <p:cBhvr>
                                        <p:cTn id="7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30672 " pathEditMode="relative" ptsTypes="AA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30672 " pathEditMode="relative" ptsTypes="AA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30672 " pathEditMode="relative" ptsTypes="AA">
                                      <p:cBhvr>
                                        <p:cTn id="8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30672 " pathEditMode="relative" ptsTypes="AA">
                                      <p:cBhvr>
                                        <p:cTn id="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5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30672 " pathEditMode="relative" ptsTypes="AA"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7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30672 " pathEditMode="relative" ptsTypes="AA"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32" grpId="0" animBg="1"/>
      <p:bldP spid="32" grpId="1" animBg="1"/>
      <p:bldP spid="34" grpId="0" animBg="1"/>
      <p:bldP spid="34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3|4.6|8.7|7.3|8.3|4.4|5.2|6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.9|2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5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8.4|4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0.6|1|-8.6|10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7.9|2.1|7.2|2.5|2.7|5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9|1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8|3|1.6|3.8|2.2|1.3|8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4.5|3.3|3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|8.3|5.9|5.7|8.5|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|3.5|3.9|12.6|8.8|1.2|6.8|7.7|11.9|5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4.2|5.6|6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0.5|1.6|3.2|4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7.3|10.5|3.2|2|0.8|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7.3|10.5|3.2|2|0.8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1.3|1.4|5.3|4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1.6|4.1|5.5|6|9.5|11.4|4.7|1.8|5.8|3|4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8.3|2.2|2|7.1|2.1|4.9|3.8|2.5|2|1.9|2.3|1.6|1|2.3|7.3|18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3|4.9|3|7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.4|5.4|6.7|7.8|9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2|4.1|2.2|0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8.7|9.7|21.6"/>
</p:tagLst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E1606877-41A3-D54B-B6AA-EA4E040A3D5F}" vid="{30CD31CD-FFD6-B049-A8FA-6ADD92601B6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71765</TotalTime>
  <Words>1491</Words>
  <Application>Microsoft Macintosh PowerPoint</Application>
  <PresentationFormat>Widescreen</PresentationFormat>
  <Paragraphs>702</Paragraphs>
  <Slides>39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Arial</vt:lpstr>
      <vt:lpstr>Calibri</vt:lpstr>
      <vt:lpstr>DengXian</vt:lpstr>
      <vt:lpstr>Mangal</vt:lpstr>
      <vt:lpstr>Wingdings</vt:lpstr>
      <vt:lpstr>ヒラギノ角ゴ Pro W3</vt:lpstr>
      <vt:lpstr>宋体</vt:lpstr>
      <vt:lpstr>Theme1</vt:lpstr>
      <vt:lpstr>LossRadar: Fast Detection of Lost Packets in Data Centers</vt:lpstr>
      <vt:lpstr>Packet loss diagnosis is important</vt:lpstr>
      <vt:lpstr>PowerPoint Presentation</vt:lpstr>
      <vt:lpstr>PowerPoint Presentation</vt:lpstr>
      <vt:lpstr>PowerPoint Presentation</vt:lpstr>
      <vt:lpstr>Challenge: diversity of loss types</vt:lpstr>
      <vt:lpstr>Challenge: diagnose root causes</vt:lpstr>
      <vt:lpstr>LossRadar overview</vt:lpstr>
      <vt:lpstr>Storing all packets is too heavy</vt:lpstr>
      <vt:lpstr>Storing all packets is too heavy</vt:lpstr>
      <vt:lpstr>Solution: put all packets in a small memory</vt:lpstr>
      <vt:lpstr>Invertible Bloom Filter: multiple hashes</vt:lpstr>
      <vt:lpstr>Invertible Bloom Filter: multiple hashes</vt:lpstr>
      <vt:lpstr>Invertible Bloom Filter: mix packets with XOR</vt:lpstr>
      <vt:lpstr>Invertible Bloom Filter: mix packets with XOR</vt:lpstr>
      <vt:lpstr>Same hash functions across switches</vt:lpstr>
      <vt:lpstr>Same hash functions across switches</vt:lpstr>
      <vt:lpstr>Same hash functions across switches</vt:lpstr>
      <vt:lpstr>Same hash functions across switches</vt:lpstr>
      <vt:lpstr>Same hash functions across switches</vt:lpstr>
      <vt:lpstr>Retrieve losses</vt:lpstr>
      <vt:lpstr>Retrieve losses</vt:lpstr>
      <vt:lpstr>Retrieve losses</vt:lpstr>
      <vt:lpstr>Benefits</vt:lpstr>
      <vt:lpstr>Challenge: batch alignment</vt:lpstr>
      <vt:lpstr>Solution: packets carry batch ID </vt:lpstr>
      <vt:lpstr>Need to cover the whole network</vt:lpstr>
      <vt:lpstr>Solution: pair-wise deployment</vt:lpstr>
      <vt:lpstr>Challenge: incremental deployment</vt:lpstr>
      <vt:lpstr>LossRadar overview</vt:lpstr>
      <vt:lpstr>Root cause inference</vt:lpstr>
      <vt:lpstr>Root cause inference</vt:lpstr>
      <vt:lpstr>Root cause inference</vt:lpstr>
      <vt:lpstr>Root cause inference</vt:lpstr>
      <vt:lpstr>LossRadar evaluation</vt:lpstr>
      <vt:lpstr>Low memory usage</vt:lpstr>
      <vt:lpstr>Compare with state-of-the-art solutions</vt:lpstr>
      <vt:lpstr>High inference accuracy across all types</vt:lpstr>
      <vt:lpstr>Conclusion</vt:lpstr>
    </vt:vector>
  </TitlesOfParts>
  <Company/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FlowRadar</dc:title>
  <dc:creator>Yuliang Li</dc:creator>
  <cp:lastModifiedBy>Yuliang Li</cp:lastModifiedBy>
  <cp:revision>3908</cp:revision>
  <cp:lastPrinted>2016-03-10T21:58:33Z</cp:lastPrinted>
  <dcterms:created xsi:type="dcterms:W3CDTF">2016-02-25T23:00:36Z</dcterms:created>
  <dcterms:modified xsi:type="dcterms:W3CDTF">2016-12-16T20:06:52Z</dcterms:modified>
</cp:coreProperties>
</file>