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5" r:id="rId2"/>
    <p:sldId id="1096" r:id="rId3"/>
    <p:sldId id="1097" r:id="rId4"/>
    <p:sldId id="1175" r:id="rId5"/>
    <p:sldId id="1176" r:id="rId6"/>
    <p:sldId id="1177" r:id="rId7"/>
    <p:sldId id="1143" r:id="rId8"/>
    <p:sldId id="1144" r:id="rId9"/>
    <p:sldId id="1189" r:id="rId10"/>
    <p:sldId id="1179" r:id="rId11"/>
    <p:sldId id="1147" r:id="rId12"/>
    <p:sldId id="1190" r:id="rId13"/>
    <p:sldId id="1191" r:id="rId14"/>
    <p:sldId id="1148" r:id="rId15"/>
    <p:sldId id="1149" r:id="rId16"/>
    <p:sldId id="1192" r:id="rId17"/>
    <p:sldId id="1150" r:id="rId18"/>
    <p:sldId id="1193" r:id="rId19"/>
    <p:sldId id="1201" r:id="rId20"/>
    <p:sldId id="1202" r:id="rId21"/>
    <p:sldId id="1205" r:id="rId22"/>
    <p:sldId id="1206" r:id="rId23"/>
    <p:sldId id="1207" r:id="rId24"/>
    <p:sldId id="1208" r:id="rId25"/>
    <p:sldId id="1209" r:id="rId26"/>
    <p:sldId id="1187" r:id="rId27"/>
    <p:sldId id="1156" r:id="rId28"/>
    <p:sldId id="1157" r:id="rId29"/>
    <p:sldId id="1158" r:id="rId30"/>
    <p:sldId id="1159" r:id="rId31"/>
    <p:sldId id="1203" r:id="rId32"/>
    <p:sldId id="1163" r:id="rId33"/>
  </p:sldIdLst>
  <p:sldSz cx="12192000" cy="6858000"/>
  <p:notesSz cx="6858000" cy="9144000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143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228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3429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457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5715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6858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8001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9144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A85"/>
    <a:srgbClr val="FE6805"/>
    <a:srgbClr val="A1A7AC"/>
    <a:srgbClr val="E75300"/>
    <a:srgbClr val="404040"/>
    <a:srgbClr val="6C6C6C"/>
    <a:srgbClr val="FF6A00"/>
    <a:srgbClr val="FFC000"/>
    <a:srgbClr val="4A4A4A"/>
    <a:srgbClr val="FF5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2" autoAdjust="0"/>
    <p:restoredTop sz="82348" autoAdjust="0"/>
  </p:normalViewPr>
  <p:slideViewPr>
    <p:cSldViewPr snapToGrid="0" snapToObjects="1">
      <p:cViewPr varScale="1">
        <p:scale>
          <a:sx n="77" d="100"/>
          <a:sy n="77" d="100"/>
        </p:scale>
        <p:origin x="1256" y="184"/>
      </p:cViewPr>
      <p:guideLst>
        <p:guide orient="horz" pos="249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9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46817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3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6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9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2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5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8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1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4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09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329448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664262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556512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19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1839327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2114273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633653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916821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26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0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550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63215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43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862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00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21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840564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09030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607975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83219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defTabSz="2286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656588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5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02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71515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89000" y="2647950"/>
            <a:ext cx="10414000" cy="825500"/>
          </a:xfrm>
          <a:prstGeom prst="rect">
            <a:avLst/>
          </a:prstGeom>
        </p:spPr>
        <p:txBody>
          <a:bodyPr anchor="b"/>
          <a:lstStyle>
            <a:lvl1pPr>
              <a:defRPr b="1">
                <a:latin typeface="+mj-ea"/>
                <a:ea typeface="+mj-ea"/>
              </a:defRPr>
            </a:lvl1pPr>
          </a:lstStyle>
          <a:p>
            <a:r>
              <a:rPr dirty="0" err="1"/>
              <a:t>标题文本</a:t>
            </a:r>
            <a:endParaRPr dirty="0"/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14289" algn="ctr">
              <a:spcBef>
                <a:spcPts val="0"/>
              </a:spcBef>
              <a:buSzTx/>
              <a:buNone/>
              <a:defRPr sz="2200"/>
            </a:lvl2pPr>
            <a:lvl3pPr marL="0" indent="228577" algn="ctr">
              <a:spcBef>
                <a:spcPts val="0"/>
              </a:spcBef>
              <a:buSzTx/>
              <a:buNone/>
              <a:defRPr sz="2200"/>
            </a:lvl3pPr>
            <a:lvl4pPr marL="0" indent="342866" algn="ctr">
              <a:spcBef>
                <a:spcPts val="0"/>
              </a:spcBef>
              <a:buSzTx/>
              <a:buNone/>
              <a:defRPr sz="2200"/>
            </a:lvl4pPr>
            <a:lvl5pPr marL="0" indent="457154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rPr dirty="0" err="1"/>
              <a:t>正文级别</a:t>
            </a:r>
            <a:r>
              <a:rPr dirty="0"/>
              <a:t> 1</a:t>
            </a:r>
          </a:p>
          <a:p>
            <a:pPr lvl="1"/>
            <a:r>
              <a:rPr dirty="0" err="1"/>
              <a:t>正文级别</a:t>
            </a:r>
            <a:r>
              <a:rPr dirty="0"/>
              <a:t>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国地图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像" descr="图像">
            <a:extLst>
              <a:ext uri="{FF2B5EF4-FFF2-40B4-BE49-F238E27FC236}">
                <a16:creationId xmlns:a16="http://schemas.microsoft.com/office/drawing/2014/main" xmlns="" id="{3C7D70B2-61CA-0F4D-B584-73621C8B6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4810875" y="1275348"/>
            <a:ext cx="5939584" cy="577974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圆形">
            <a:extLst>
              <a:ext uri="{FF2B5EF4-FFF2-40B4-BE49-F238E27FC236}">
                <a16:creationId xmlns:a16="http://schemas.microsoft.com/office/drawing/2014/main" xmlns="" id="{C043752E-A023-704C-B399-1461DA51041A}"/>
              </a:ext>
            </a:extLst>
          </p:cNvPr>
          <p:cNvSpPr/>
          <p:nvPr userDrawn="1"/>
        </p:nvSpPr>
        <p:spPr>
          <a:xfrm>
            <a:off x="8293791" y="2803023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5" name="圆形">
            <a:extLst>
              <a:ext uri="{FF2B5EF4-FFF2-40B4-BE49-F238E27FC236}">
                <a16:creationId xmlns:a16="http://schemas.microsoft.com/office/drawing/2014/main" xmlns="" id="{2AE8911F-B820-5044-A86B-9900925A4E63}"/>
              </a:ext>
            </a:extLst>
          </p:cNvPr>
          <p:cNvSpPr/>
          <p:nvPr userDrawn="1"/>
        </p:nvSpPr>
        <p:spPr>
          <a:xfrm>
            <a:off x="8236181" y="2745420"/>
            <a:ext cx="197055" cy="197043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6" name="圆形">
            <a:extLst>
              <a:ext uri="{FF2B5EF4-FFF2-40B4-BE49-F238E27FC236}">
                <a16:creationId xmlns:a16="http://schemas.microsoft.com/office/drawing/2014/main" xmlns="" id="{AE7B8842-B7EE-7B46-BD33-2CA7C1D5BEEA}"/>
              </a:ext>
            </a:extLst>
          </p:cNvPr>
          <p:cNvSpPr/>
          <p:nvPr userDrawn="1"/>
        </p:nvSpPr>
        <p:spPr>
          <a:xfrm>
            <a:off x="8144417" y="2653660"/>
            <a:ext cx="380580" cy="380556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7" name="圆形">
            <a:extLst>
              <a:ext uri="{FF2B5EF4-FFF2-40B4-BE49-F238E27FC236}">
                <a16:creationId xmlns:a16="http://schemas.microsoft.com/office/drawing/2014/main" xmlns="" id="{CDAD8864-E70C-F343-AB79-27A3301F06E8}"/>
              </a:ext>
            </a:extLst>
          </p:cNvPr>
          <p:cNvSpPr/>
          <p:nvPr userDrawn="1"/>
        </p:nvSpPr>
        <p:spPr>
          <a:xfrm>
            <a:off x="9641831" y="1895711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8" name="圆形">
            <a:extLst>
              <a:ext uri="{FF2B5EF4-FFF2-40B4-BE49-F238E27FC236}">
                <a16:creationId xmlns:a16="http://schemas.microsoft.com/office/drawing/2014/main" xmlns="" id="{B47DDE20-5BC6-E24B-8754-4D30434644C4}"/>
              </a:ext>
            </a:extLst>
          </p:cNvPr>
          <p:cNvSpPr/>
          <p:nvPr userDrawn="1"/>
        </p:nvSpPr>
        <p:spPr>
          <a:xfrm>
            <a:off x="9561681" y="1815565"/>
            <a:ext cx="242136" cy="242120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9" name="圆形">
            <a:extLst>
              <a:ext uri="{FF2B5EF4-FFF2-40B4-BE49-F238E27FC236}">
                <a16:creationId xmlns:a16="http://schemas.microsoft.com/office/drawing/2014/main" xmlns="" id="{D82B93BC-7998-AF43-8B42-C5CFBFB4C4CA}"/>
              </a:ext>
            </a:extLst>
          </p:cNvPr>
          <p:cNvSpPr/>
          <p:nvPr userDrawn="1"/>
        </p:nvSpPr>
        <p:spPr>
          <a:xfrm>
            <a:off x="9448926" y="1702818"/>
            <a:ext cx="467647" cy="467617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0" name="圆形">
            <a:extLst>
              <a:ext uri="{FF2B5EF4-FFF2-40B4-BE49-F238E27FC236}">
                <a16:creationId xmlns:a16="http://schemas.microsoft.com/office/drawing/2014/main" xmlns="" id="{A4254BF7-9ADD-4B48-9823-4D88A989104A}"/>
              </a:ext>
            </a:extLst>
          </p:cNvPr>
          <p:cNvSpPr/>
          <p:nvPr userDrawn="1"/>
        </p:nvSpPr>
        <p:spPr>
          <a:xfrm>
            <a:off x="9386540" y="3928768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1" name="圆形">
            <a:extLst>
              <a:ext uri="{FF2B5EF4-FFF2-40B4-BE49-F238E27FC236}">
                <a16:creationId xmlns:a16="http://schemas.microsoft.com/office/drawing/2014/main" xmlns="" id="{537AB64A-67D4-F643-ADE8-B0E43A30A763}"/>
              </a:ext>
            </a:extLst>
          </p:cNvPr>
          <p:cNvSpPr/>
          <p:nvPr userDrawn="1"/>
        </p:nvSpPr>
        <p:spPr>
          <a:xfrm>
            <a:off x="9294535" y="3836773"/>
            <a:ext cx="265844" cy="265827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2" name="圆形">
            <a:extLst>
              <a:ext uri="{FF2B5EF4-FFF2-40B4-BE49-F238E27FC236}">
                <a16:creationId xmlns:a16="http://schemas.microsoft.com/office/drawing/2014/main" xmlns="" id="{95C0F646-FC51-B64F-BDC1-473CFD708353}"/>
              </a:ext>
            </a:extLst>
          </p:cNvPr>
          <p:cNvSpPr/>
          <p:nvPr userDrawn="1"/>
        </p:nvSpPr>
        <p:spPr>
          <a:xfrm>
            <a:off x="9196500" y="3738745"/>
            <a:ext cx="461915" cy="46188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3" name="圆形">
            <a:extLst>
              <a:ext uri="{FF2B5EF4-FFF2-40B4-BE49-F238E27FC236}">
                <a16:creationId xmlns:a16="http://schemas.microsoft.com/office/drawing/2014/main" xmlns="" id="{A457139D-4991-F147-997F-407B448E19F3}"/>
              </a:ext>
            </a:extLst>
          </p:cNvPr>
          <p:cNvSpPr/>
          <p:nvPr userDrawn="1"/>
        </p:nvSpPr>
        <p:spPr>
          <a:xfrm>
            <a:off x="9127876" y="3670121"/>
            <a:ext cx="599165" cy="599126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4" name="圆形">
            <a:extLst>
              <a:ext uri="{FF2B5EF4-FFF2-40B4-BE49-F238E27FC236}">
                <a16:creationId xmlns:a16="http://schemas.microsoft.com/office/drawing/2014/main" xmlns="" id="{7F8B7756-57FF-7140-9931-618F5F889D3A}"/>
              </a:ext>
            </a:extLst>
          </p:cNvPr>
          <p:cNvSpPr/>
          <p:nvPr userDrawn="1"/>
        </p:nvSpPr>
        <p:spPr>
          <a:xfrm>
            <a:off x="7165834" y="4790351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5" name="圆形">
            <a:extLst>
              <a:ext uri="{FF2B5EF4-FFF2-40B4-BE49-F238E27FC236}">
                <a16:creationId xmlns:a16="http://schemas.microsoft.com/office/drawing/2014/main" xmlns="" id="{EAFC2B87-6316-0B41-9FF2-F44D656B10DB}"/>
              </a:ext>
            </a:extLst>
          </p:cNvPr>
          <p:cNvSpPr/>
          <p:nvPr userDrawn="1"/>
        </p:nvSpPr>
        <p:spPr>
          <a:xfrm>
            <a:off x="7069331" y="4693856"/>
            <a:ext cx="274838" cy="274820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6" name="圆形">
            <a:extLst>
              <a:ext uri="{FF2B5EF4-FFF2-40B4-BE49-F238E27FC236}">
                <a16:creationId xmlns:a16="http://schemas.microsoft.com/office/drawing/2014/main" xmlns="" id="{E30F45A9-520F-EE43-8A0A-856B263C5A69}"/>
              </a:ext>
            </a:extLst>
          </p:cNvPr>
          <p:cNvSpPr/>
          <p:nvPr userDrawn="1"/>
        </p:nvSpPr>
        <p:spPr>
          <a:xfrm>
            <a:off x="6941347" y="4565884"/>
            <a:ext cx="530806" cy="530771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7" name="圆形">
            <a:extLst>
              <a:ext uri="{FF2B5EF4-FFF2-40B4-BE49-F238E27FC236}">
                <a16:creationId xmlns:a16="http://schemas.microsoft.com/office/drawing/2014/main" xmlns="" id="{4F720C5F-DAEF-6B45-BE18-2CB94980CF4E}"/>
              </a:ext>
            </a:extLst>
          </p:cNvPr>
          <p:cNvSpPr/>
          <p:nvPr userDrawn="1"/>
        </p:nvSpPr>
        <p:spPr>
          <a:xfrm>
            <a:off x="9221567" y="4747988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8" name="圆形">
            <a:extLst>
              <a:ext uri="{FF2B5EF4-FFF2-40B4-BE49-F238E27FC236}">
                <a16:creationId xmlns:a16="http://schemas.microsoft.com/office/drawing/2014/main" xmlns="" id="{E634413A-E4D3-6940-A5DA-40FA22756E08}"/>
              </a:ext>
            </a:extLst>
          </p:cNvPr>
          <p:cNvSpPr/>
          <p:nvPr userDrawn="1"/>
        </p:nvSpPr>
        <p:spPr>
          <a:xfrm>
            <a:off x="8977698" y="4697266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19" name="圆形">
            <a:extLst>
              <a:ext uri="{FF2B5EF4-FFF2-40B4-BE49-F238E27FC236}">
                <a16:creationId xmlns:a16="http://schemas.microsoft.com/office/drawing/2014/main" xmlns="" id="{00BB26FB-3FCF-0540-A63C-B9B2487F6C33}"/>
              </a:ext>
            </a:extLst>
          </p:cNvPr>
          <p:cNvSpPr/>
          <p:nvPr userDrawn="1"/>
        </p:nvSpPr>
        <p:spPr>
          <a:xfrm>
            <a:off x="9332459" y="2668716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0" name="圆形">
            <a:extLst>
              <a:ext uri="{FF2B5EF4-FFF2-40B4-BE49-F238E27FC236}">
                <a16:creationId xmlns:a16="http://schemas.microsoft.com/office/drawing/2014/main" xmlns="" id="{1F87D782-1A3B-074D-BDDE-00C1C82E1154}"/>
              </a:ext>
            </a:extLst>
          </p:cNvPr>
          <p:cNvSpPr/>
          <p:nvPr userDrawn="1"/>
        </p:nvSpPr>
        <p:spPr>
          <a:xfrm>
            <a:off x="9240453" y="2576721"/>
            <a:ext cx="265844" cy="265827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1" name="圆形">
            <a:extLst>
              <a:ext uri="{FF2B5EF4-FFF2-40B4-BE49-F238E27FC236}">
                <a16:creationId xmlns:a16="http://schemas.microsoft.com/office/drawing/2014/main" xmlns="" id="{D002402C-8A81-6C49-8C35-0FE25110A116}"/>
              </a:ext>
            </a:extLst>
          </p:cNvPr>
          <p:cNvSpPr/>
          <p:nvPr userDrawn="1"/>
        </p:nvSpPr>
        <p:spPr>
          <a:xfrm>
            <a:off x="9142419" y="2478693"/>
            <a:ext cx="461915" cy="46188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2" name="圆形">
            <a:extLst>
              <a:ext uri="{FF2B5EF4-FFF2-40B4-BE49-F238E27FC236}">
                <a16:creationId xmlns:a16="http://schemas.microsoft.com/office/drawing/2014/main" xmlns="" id="{17B3AA0E-CCF5-764B-BF73-96014B4D88DF}"/>
              </a:ext>
            </a:extLst>
          </p:cNvPr>
          <p:cNvSpPr/>
          <p:nvPr userDrawn="1"/>
        </p:nvSpPr>
        <p:spPr>
          <a:xfrm>
            <a:off x="9073794" y="2410072"/>
            <a:ext cx="599165" cy="59912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3" name="圆形">
            <a:extLst>
              <a:ext uri="{FF2B5EF4-FFF2-40B4-BE49-F238E27FC236}">
                <a16:creationId xmlns:a16="http://schemas.microsoft.com/office/drawing/2014/main" xmlns="" id="{64F96C9B-AE43-964D-A03E-E4E7635A3508}"/>
              </a:ext>
            </a:extLst>
          </p:cNvPr>
          <p:cNvSpPr/>
          <p:nvPr userDrawn="1"/>
        </p:nvSpPr>
        <p:spPr>
          <a:xfrm>
            <a:off x="8743722" y="2873205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4" name="圆形">
            <a:extLst>
              <a:ext uri="{FF2B5EF4-FFF2-40B4-BE49-F238E27FC236}">
                <a16:creationId xmlns:a16="http://schemas.microsoft.com/office/drawing/2014/main" xmlns="" id="{82DEBAFF-F11F-A044-9920-ABC0E03BF0B4}"/>
              </a:ext>
            </a:extLst>
          </p:cNvPr>
          <p:cNvSpPr/>
          <p:nvPr userDrawn="1"/>
        </p:nvSpPr>
        <p:spPr>
          <a:xfrm>
            <a:off x="8651720" y="2781209"/>
            <a:ext cx="265844" cy="265827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5" name="圆形">
            <a:extLst>
              <a:ext uri="{FF2B5EF4-FFF2-40B4-BE49-F238E27FC236}">
                <a16:creationId xmlns:a16="http://schemas.microsoft.com/office/drawing/2014/main" xmlns="" id="{35F02206-7FEC-3945-B654-5D58D82140B9}"/>
              </a:ext>
            </a:extLst>
          </p:cNvPr>
          <p:cNvSpPr/>
          <p:nvPr userDrawn="1"/>
        </p:nvSpPr>
        <p:spPr>
          <a:xfrm>
            <a:off x="8457501" y="2587003"/>
            <a:ext cx="654282" cy="654239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6" name="圆形">
            <a:extLst>
              <a:ext uri="{FF2B5EF4-FFF2-40B4-BE49-F238E27FC236}">
                <a16:creationId xmlns:a16="http://schemas.microsoft.com/office/drawing/2014/main" xmlns="" id="{4E074F17-E243-5149-A30B-C40E0A08212F}"/>
              </a:ext>
            </a:extLst>
          </p:cNvPr>
          <p:cNvSpPr/>
          <p:nvPr userDrawn="1"/>
        </p:nvSpPr>
        <p:spPr>
          <a:xfrm>
            <a:off x="8178674" y="5345825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7" name="圆形">
            <a:extLst>
              <a:ext uri="{FF2B5EF4-FFF2-40B4-BE49-F238E27FC236}">
                <a16:creationId xmlns:a16="http://schemas.microsoft.com/office/drawing/2014/main" xmlns="" id="{B2B2C2D6-E5E6-3B41-843D-5D0A42DD8BFD}"/>
              </a:ext>
            </a:extLst>
          </p:cNvPr>
          <p:cNvSpPr/>
          <p:nvPr userDrawn="1"/>
        </p:nvSpPr>
        <p:spPr>
          <a:xfrm>
            <a:off x="8082174" y="5249330"/>
            <a:ext cx="274837" cy="274820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8" name="圆形">
            <a:extLst>
              <a:ext uri="{FF2B5EF4-FFF2-40B4-BE49-F238E27FC236}">
                <a16:creationId xmlns:a16="http://schemas.microsoft.com/office/drawing/2014/main" xmlns="" id="{057FECA2-B8D7-9B48-845C-500DFC455686}"/>
              </a:ext>
            </a:extLst>
          </p:cNvPr>
          <p:cNvSpPr/>
          <p:nvPr userDrawn="1"/>
        </p:nvSpPr>
        <p:spPr>
          <a:xfrm>
            <a:off x="7954187" y="5121357"/>
            <a:ext cx="530806" cy="530771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29" name="圆形">
            <a:extLst>
              <a:ext uri="{FF2B5EF4-FFF2-40B4-BE49-F238E27FC236}">
                <a16:creationId xmlns:a16="http://schemas.microsoft.com/office/drawing/2014/main" xmlns="" id="{74B45E99-4E4D-994D-BBC6-147B8180C0F6}"/>
              </a:ext>
            </a:extLst>
          </p:cNvPr>
          <p:cNvSpPr/>
          <p:nvPr userDrawn="1"/>
        </p:nvSpPr>
        <p:spPr>
          <a:xfrm>
            <a:off x="9081966" y="4923345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0" name="圆形">
            <a:extLst>
              <a:ext uri="{FF2B5EF4-FFF2-40B4-BE49-F238E27FC236}">
                <a16:creationId xmlns:a16="http://schemas.microsoft.com/office/drawing/2014/main" xmlns="" id="{56594F7C-4CCB-FB4B-A786-D5EDBD89FD00}"/>
              </a:ext>
            </a:extLst>
          </p:cNvPr>
          <p:cNvSpPr/>
          <p:nvPr userDrawn="1"/>
        </p:nvSpPr>
        <p:spPr>
          <a:xfrm>
            <a:off x="8985463" y="4826851"/>
            <a:ext cx="274838" cy="274820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1" name="圆形">
            <a:extLst>
              <a:ext uri="{FF2B5EF4-FFF2-40B4-BE49-F238E27FC236}">
                <a16:creationId xmlns:a16="http://schemas.microsoft.com/office/drawing/2014/main" xmlns="" id="{00F15214-8879-9A44-ABA1-928C2B35F52C}"/>
              </a:ext>
            </a:extLst>
          </p:cNvPr>
          <p:cNvSpPr/>
          <p:nvPr userDrawn="1"/>
        </p:nvSpPr>
        <p:spPr>
          <a:xfrm>
            <a:off x="8827022" y="4480525"/>
            <a:ext cx="530806" cy="530771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2" name="圆形">
            <a:extLst>
              <a:ext uri="{FF2B5EF4-FFF2-40B4-BE49-F238E27FC236}">
                <a16:creationId xmlns:a16="http://schemas.microsoft.com/office/drawing/2014/main" xmlns="" id="{4A8C04A3-EDA0-4A4C-8186-0F4F71EE262A}"/>
              </a:ext>
            </a:extLst>
          </p:cNvPr>
          <p:cNvSpPr/>
          <p:nvPr userDrawn="1"/>
        </p:nvSpPr>
        <p:spPr>
          <a:xfrm>
            <a:off x="9002468" y="3814127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3" name="圆形">
            <a:extLst>
              <a:ext uri="{FF2B5EF4-FFF2-40B4-BE49-F238E27FC236}">
                <a16:creationId xmlns:a16="http://schemas.microsoft.com/office/drawing/2014/main" xmlns="" id="{8B05F97D-E58A-B642-96CB-97FDD4B5D3CF}"/>
              </a:ext>
            </a:extLst>
          </p:cNvPr>
          <p:cNvSpPr/>
          <p:nvPr userDrawn="1"/>
        </p:nvSpPr>
        <p:spPr>
          <a:xfrm>
            <a:off x="8910463" y="3722128"/>
            <a:ext cx="265844" cy="265827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4" name="圆形">
            <a:extLst>
              <a:ext uri="{FF2B5EF4-FFF2-40B4-BE49-F238E27FC236}">
                <a16:creationId xmlns:a16="http://schemas.microsoft.com/office/drawing/2014/main" xmlns="" id="{8E3CEE66-9410-0A43-B060-1D434C491DDD}"/>
              </a:ext>
            </a:extLst>
          </p:cNvPr>
          <p:cNvSpPr/>
          <p:nvPr userDrawn="1"/>
        </p:nvSpPr>
        <p:spPr>
          <a:xfrm>
            <a:off x="8812428" y="3624099"/>
            <a:ext cx="461915" cy="46188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5" name="圆形">
            <a:extLst>
              <a:ext uri="{FF2B5EF4-FFF2-40B4-BE49-F238E27FC236}">
                <a16:creationId xmlns:a16="http://schemas.microsoft.com/office/drawing/2014/main" xmlns="" id="{8C706D6B-D97E-4549-8CA7-0CC5B2C549FA}"/>
              </a:ext>
            </a:extLst>
          </p:cNvPr>
          <p:cNvSpPr/>
          <p:nvPr userDrawn="1"/>
        </p:nvSpPr>
        <p:spPr>
          <a:xfrm>
            <a:off x="8743804" y="3555479"/>
            <a:ext cx="599165" cy="599126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6" name="圆形">
            <a:extLst>
              <a:ext uri="{FF2B5EF4-FFF2-40B4-BE49-F238E27FC236}">
                <a16:creationId xmlns:a16="http://schemas.microsoft.com/office/drawing/2014/main" xmlns="" id="{7FA543E4-745C-B545-9AB6-8AF7B594D67A}"/>
              </a:ext>
            </a:extLst>
          </p:cNvPr>
          <p:cNvSpPr/>
          <p:nvPr userDrawn="1"/>
        </p:nvSpPr>
        <p:spPr>
          <a:xfrm>
            <a:off x="8658521" y="3177870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7" name="圆形">
            <a:extLst>
              <a:ext uri="{FF2B5EF4-FFF2-40B4-BE49-F238E27FC236}">
                <a16:creationId xmlns:a16="http://schemas.microsoft.com/office/drawing/2014/main" xmlns="" id="{110B2372-DB5A-6043-8902-C4AA32098D61}"/>
              </a:ext>
            </a:extLst>
          </p:cNvPr>
          <p:cNvSpPr/>
          <p:nvPr userDrawn="1"/>
        </p:nvSpPr>
        <p:spPr>
          <a:xfrm>
            <a:off x="8566519" y="3085874"/>
            <a:ext cx="265844" cy="265827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8" name="圆形">
            <a:extLst>
              <a:ext uri="{FF2B5EF4-FFF2-40B4-BE49-F238E27FC236}">
                <a16:creationId xmlns:a16="http://schemas.microsoft.com/office/drawing/2014/main" xmlns="" id="{6386284D-6E98-BE4D-92C2-A2448A6D2547}"/>
              </a:ext>
            </a:extLst>
          </p:cNvPr>
          <p:cNvSpPr/>
          <p:nvPr userDrawn="1"/>
        </p:nvSpPr>
        <p:spPr>
          <a:xfrm>
            <a:off x="8468483" y="2987846"/>
            <a:ext cx="461915" cy="46188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39" name="圆形">
            <a:extLst>
              <a:ext uri="{FF2B5EF4-FFF2-40B4-BE49-F238E27FC236}">
                <a16:creationId xmlns:a16="http://schemas.microsoft.com/office/drawing/2014/main" xmlns="" id="{C5A2A6D1-EA32-624C-B35B-B957D51912F9}"/>
              </a:ext>
            </a:extLst>
          </p:cNvPr>
          <p:cNvSpPr/>
          <p:nvPr userDrawn="1"/>
        </p:nvSpPr>
        <p:spPr>
          <a:xfrm>
            <a:off x="8399857" y="2919225"/>
            <a:ext cx="599164" cy="599125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0" name="圆形">
            <a:extLst>
              <a:ext uri="{FF2B5EF4-FFF2-40B4-BE49-F238E27FC236}">
                <a16:creationId xmlns:a16="http://schemas.microsoft.com/office/drawing/2014/main" xmlns="" id="{51350CA4-068C-7B48-AA3F-5D50F9AAEA96}"/>
              </a:ext>
            </a:extLst>
          </p:cNvPr>
          <p:cNvSpPr/>
          <p:nvPr userDrawn="1"/>
        </p:nvSpPr>
        <p:spPr>
          <a:xfrm>
            <a:off x="9284164" y="3167642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1" name="圆形">
            <a:extLst>
              <a:ext uri="{FF2B5EF4-FFF2-40B4-BE49-F238E27FC236}">
                <a16:creationId xmlns:a16="http://schemas.microsoft.com/office/drawing/2014/main" xmlns="" id="{AE731024-393F-D94B-AE9B-D35A4C81D6D0}"/>
              </a:ext>
            </a:extLst>
          </p:cNvPr>
          <p:cNvSpPr/>
          <p:nvPr userDrawn="1"/>
        </p:nvSpPr>
        <p:spPr>
          <a:xfrm>
            <a:off x="9187664" y="3071147"/>
            <a:ext cx="274837" cy="274820"/>
          </a:xfrm>
          <a:prstGeom prst="ellipse">
            <a:avLst/>
          </a:prstGeom>
          <a:ln w="12700">
            <a:solidFill>
              <a:srgbClr val="FF7300">
                <a:alpha val="5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2" name="圆形">
            <a:extLst>
              <a:ext uri="{FF2B5EF4-FFF2-40B4-BE49-F238E27FC236}">
                <a16:creationId xmlns:a16="http://schemas.microsoft.com/office/drawing/2014/main" xmlns="" id="{8064B195-9303-0641-8E06-C1E90734FEB8}"/>
              </a:ext>
            </a:extLst>
          </p:cNvPr>
          <p:cNvSpPr/>
          <p:nvPr userDrawn="1"/>
        </p:nvSpPr>
        <p:spPr>
          <a:xfrm>
            <a:off x="9059677" y="2943171"/>
            <a:ext cx="530806" cy="530772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3" name="圆形">
            <a:extLst>
              <a:ext uri="{FF2B5EF4-FFF2-40B4-BE49-F238E27FC236}">
                <a16:creationId xmlns:a16="http://schemas.microsoft.com/office/drawing/2014/main" xmlns="" id="{D2AB100B-EAE4-E14D-AF3C-D8AC02CF9AA4}"/>
              </a:ext>
            </a:extLst>
          </p:cNvPr>
          <p:cNvSpPr/>
          <p:nvPr userDrawn="1"/>
        </p:nvSpPr>
        <p:spPr>
          <a:xfrm>
            <a:off x="7284498" y="4929475"/>
            <a:ext cx="265844" cy="265827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4" name="圆形">
            <a:extLst>
              <a:ext uri="{FF2B5EF4-FFF2-40B4-BE49-F238E27FC236}">
                <a16:creationId xmlns:a16="http://schemas.microsoft.com/office/drawing/2014/main" xmlns="" id="{5C20B71F-D89E-7042-82A9-A0D9CCF910B7}"/>
              </a:ext>
            </a:extLst>
          </p:cNvPr>
          <p:cNvSpPr/>
          <p:nvPr userDrawn="1"/>
        </p:nvSpPr>
        <p:spPr>
          <a:xfrm>
            <a:off x="7382716" y="5021470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5" name="圆形">
            <a:extLst>
              <a:ext uri="{FF2B5EF4-FFF2-40B4-BE49-F238E27FC236}">
                <a16:creationId xmlns:a16="http://schemas.microsoft.com/office/drawing/2014/main" xmlns="" id="{8B1B6DD4-CE41-7043-BC91-AAFE9498D237}"/>
              </a:ext>
            </a:extLst>
          </p:cNvPr>
          <p:cNvSpPr/>
          <p:nvPr userDrawn="1"/>
        </p:nvSpPr>
        <p:spPr>
          <a:xfrm>
            <a:off x="8825499" y="3909170"/>
            <a:ext cx="265844" cy="265827"/>
          </a:xfrm>
          <a:prstGeom prst="ellipse">
            <a:avLst/>
          </a:prstGeom>
          <a:ln w="12700">
            <a:solidFill>
              <a:srgbClr val="FF7300">
                <a:alpha val="30000"/>
              </a:srgbClr>
            </a:solidFill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6" name="圆形">
            <a:extLst>
              <a:ext uri="{FF2B5EF4-FFF2-40B4-BE49-F238E27FC236}">
                <a16:creationId xmlns:a16="http://schemas.microsoft.com/office/drawing/2014/main" xmlns="" id="{26D7F818-3C09-4C4A-92DB-58F357A577E8}"/>
              </a:ext>
            </a:extLst>
          </p:cNvPr>
          <p:cNvSpPr/>
          <p:nvPr userDrawn="1"/>
        </p:nvSpPr>
        <p:spPr>
          <a:xfrm>
            <a:off x="8923721" y="4001164"/>
            <a:ext cx="81835" cy="81830"/>
          </a:xfrm>
          <a:prstGeom prst="ellipse">
            <a:avLst/>
          </a:prstGeom>
          <a:solidFill>
            <a:srgbClr val="FF7300"/>
          </a:solidFill>
          <a:ln w="12700">
            <a:miter lim="400000"/>
          </a:ln>
        </p:spPr>
        <p:txBody>
          <a:bodyPr lIns="25397" tIns="25397" rIns="25397" bIns="25397" anchor="ctr"/>
          <a:lstStyle/>
          <a:p>
            <a:pPr>
              <a:defRPr sz="3200"/>
            </a:pPr>
            <a:endParaRPr sz="1600"/>
          </a:p>
        </p:txBody>
      </p:sp>
      <p:sp>
        <p:nvSpPr>
          <p:cNvPr id="48" name="文本占位符 11">
            <a:extLst>
              <a:ext uri="{FF2B5EF4-FFF2-40B4-BE49-F238E27FC236}">
                <a16:creationId xmlns:a16="http://schemas.microsoft.com/office/drawing/2014/main" xmlns="" id="{30B546F4-07BF-3F4F-9517-1BE7B9EF6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021" y="1001422"/>
            <a:ext cx="6915837" cy="273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dirty="0"/>
              <a:t>这</a:t>
            </a:r>
            <a:r>
              <a:rPr lang="zh-CN" altLang="en-US" dirty="0"/>
              <a:t>是副标题，字数请控制在一行以内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_GBK 34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磅</a:t>
            </a:r>
            <a:endParaRPr kumimoji="1" lang="zh-CN" altLang="en-US" dirty="0"/>
          </a:p>
        </p:txBody>
      </p:sp>
      <p:sp>
        <p:nvSpPr>
          <p:cNvPr id="51" name="文本占位符 50">
            <a:extLst>
              <a:ext uri="{FF2B5EF4-FFF2-40B4-BE49-F238E27FC236}">
                <a16:creationId xmlns:a16="http://schemas.microsoft.com/office/drawing/2014/main" xmlns="" id="{36190E1A-7BA1-2E4E-9EA3-48F7C7D2AF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81516" y="1835551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2" name="文本占位符 50">
            <a:extLst>
              <a:ext uri="{FF2B5EF4-FFF2-40B4-BE49-F238E27FC236}">
                <a16:creationId xmlns:a16="http://schemas.microsoft.com/office/drawing/2014/main" xmlns="" id="{E932DD78-0052-4945-BF0D-705BE82516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56641" y="2617603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3" name="文本占位符 50">
            <a:extLst>
              <a:ext uri="{FF2B5EF4-FFF2-40B4-BE49-F238E27FC236}">
                <a16:creationId xmlns:a16="http://schemas.microsoft.com/office/drawing/2014/main" xmlns="" id="{DEF83324-8052-7D41-9E34-A06D5EC7BA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08512" y="3122930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4" name="文本占位符 50">
            <a:extLst>
              <a:ext uri="{FF2B5EF4-FFF2-40B4-BE49-F238E27FC236}">
                <a16:creationId xmlns:a16="http://schemas.microsoft.com/office/drawing/2014/main" xmlns="" id="{D9E9F47D-DD39-C54F-A95C-30F7709273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55023" y="2822140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5" name="文本占位符 50">
            <a:extLst>
              <a:ext uri="{FF2B5EF4-FFF2-40B4-BE49-F238E27FC236}">
                <a16:creationId xmlns:a16="http://schemas.microsoft.com/office/drawing/2014/main" xmlns="" id="{D488E5BF-3F20-0B4C-8CA2-A58A6DB3AA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35204" y="2725887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7" name="文本占位符 50">
            <a:extLst>
              <a:ext uri="{FF2B5EF4-FFF2-40B4-BE49-F238E27FC236}">
                <a16:creationId xmlns:a16="http://schemas.microsoft.com/office/drawing/2014/main" xmlns="" id="{D787BA47-94A9-F445-BAFD-10309905A4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44304" y="3134961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8" name="文本占位符 50">
            <a:extLst>
              <a:ext uri="{FF2B5EF4-FFF2-40B4-BE49-F238E27FC236}">
                <a16:creationId xmlns:a16="http://schemas.microsoft.com/office/drawing/2014/main" xmlns="" id="{61E4440F-C010-124E-A689-4B3AB7C52D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6984" y="3953108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59" name="文本占位符 50">
            <a:extLst>
              <a:ext uri="{FF2B5EF4-FFF2-40B4-BE49-F238E27FC236}">
                <a16:creationId xmlns:a16="http://schemas.microsoft.com/office/drawing/2014/main" xmlns="" id="{D07AF7C7-BC4C-A542-B368-2F14BA7EEB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9179" y="4614845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0" name="文本占位符 50">
            <a:extLst>
              <a:ext uri="{FF2B5EF4-FFF2-40B4-BE49-F238E27FC236}">
                <a16:creationId xmlns:a16="http://schemas.microsoft.com/office/drawing/2014/main" xmlns="" id="{DAA449C9-984A-D346-B9C8-8F33184059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19735" y="3736540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1" name="文本占位符 50">
            <a:extLst>
              <a:ext uri="{FF2B5EF4-FFF2-40B4-BE49-F238E27FC236}">
                <a16:creationId xmlns:a16="http://schemas.microsoft.com/office/drawing/2014/main" xmlns="" id="{B280114D-73A1-094B-A3AF-31D0B7A191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28836" y="3892951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2" name="文本占位符 50">
            <a:extLst>
              <a:ext uri="{FF2B5EF4-FFF2-40B4-BE49-F238E27FC236}">
                <a16:creationId xmlns:a16="http://schemas.microsoft.com/office/drawing/2014/main" xmlns="" id="{F0C8D6BC-FBD2-864D-90D6-7B6EB4FEBA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48350" y="4699066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3" name="文本占位符 50">
            <a:extLst>
              <a:ext uri="{FF2B5EF4-FFF2-40B4-BE49-F238E27FC236}">
                <a16:creationId xmlns:a16="http://schemas.microsoft.com/office/drawing/2014/main" xmlns="" id="{B85E4685-B406-094F-9DDF-316D4F814B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0059" y="4891572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4" name="文本占位符 50">
            <a:extLst>
              <a:ext uri="{FF2B5EF4-FFF2-40B4-BE49-F238E27FC236}">
                <a16:creationId xmlns:a16="http://schemas.microsoft.com/office/drawing/2014/main" xmlns="" id="{FE7A4614-F6DD-504D-BB58-F9A1F969D53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01535" y="5300645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5" name="文本占位符 50">
            <a:extLst>
              <a:ext uri="{FF2B5EF4-FFF2-40B4-BE49-F238E27FC236}">
                <a16:creationId xmlns:a16="http://schemas.microsoft.com/office/drawing/2014/main" xmlns="" id="{9FFB07B4-2A05-5F41-83E2-BF13FE119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95367" y="4951730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66" name="文本占位符 50">
            <a:extLst>
              <a:ext uri="{FF2B5EF4-FFF2-40B4-BE49-F238E27FC236}">
                <a16:creationId xmlns:a16="http://schemas.microsoft.com/office/drawing/2014/main" xmlns="" id="{E181468D-6A96-EF41-9E31-DCB78E530B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90816" y="4723130"/>
            <a:ext cx="769988" cy="18969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 b="0" i="0">
                <a:latin typeface="Microsoft YaHei Light" panose="020B0502040204020203" pitchFamily="34" charset="-122"/>
                <a:ea typeface="Microsoft YaHei Light" panose="020B0502040204020203" pitchFamily="34" charset="-122"/>
              </a:defRPr>
            </a:lvl1pPr>
          </a:lstStyle>
          <a:p>
            <a:pPr lvl="0"/>
            <a:r>
              <a:rPr kumimoji="1" lang="zh-CN" altLang="en-US" dirty="0"/>
              <a:t>城市</a:t>
            </a:r>
          </a:p>
        </p:txBody>
      </p:sp>
      <p:sp>
        <p:nvSpPr>
          <p:cNvPr id="49" name="灯片编号占位符 48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69" name="标题 1"/>
          <p:cNvSpPr>
            <a:spLocks noGrp="1"/>
          </p:cNvSpPr>
          <p:nvPr>
            <p:ph type="title" hasCustomPrompt="1"/>
          </p:nvPr>
        </p:nvSpPr>
        <p:spPr>
          <a:xfrm>
            <a:off x="370021" y="468760"/>
            <a:ext cx="6915837" cy="447675"/>
          </a:xfrm>
        </p:spPr>
        <p:txBody>
          <a:bodyPr>
            <a:normAutofit/>
          </a:bodyPr>
          <a:lstStyle>
            <a:lvl1pPr algn="l">
              <a:defRPr sz="29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pic>
        <p:nvPicPr>
          <p:cNvPr id="67" name="图片 6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832" y="476253"/>
            <a:ext cx="2170191" cy="4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18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网格白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‹#›</a:t>
            </a:fld>
            <a:endParaRPr lang="zh-CN" altLang="en-US"/>
          </a:p>
        </p:txBody>
      </p:sp>
      <p:pic>
        <p:nvPicPr>
          <p:cNvPr id="4" name="hailuo_695980846_RF [转换]-01.png" descr="hailuo_695980846_RF [转换]-01.png">
            <a:extLst>
              <a:ext uri="{FF2B5EF4-FFF2-40B4-BE49-F238E27FC236}">
                <a16:creationId xmlns:a16="http://schemas.microsoft.com/office/drawing/2014/main" xmlns="" id="{57E8BE23-5FE7-2C48-8CFA-A1CDC9FF4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33473" y="4154199"/>
            <a:ext cx="12434828" cy="4122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832" y="476253"/>
            <a:ext cx="2170191" cy="4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6636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01890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V Summit(1)-底纹.psd" descr="KV Summit(1)-底纹.psd">
            <a:extLst>
              <a:ext uri="{FF2B5EF4-FFF2-40B4-BE49-F238E27FC236}">
                <a16:creationId xmlns:a16="http://schemas.microsoft.com/office/drawing/2014/main" xmlns="" id="{6AEC670C-F613-A746-BF48-1B9A09932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558"/>
            <a:extLst/>
          </a:blip>
          <a:stretch>
            <a:fillRect/>
          </a:stretch>
        </p:blipFill>
        <p:spPr>
          <a:xfrm>
            <a:off x="-74712" y="-31560"/>
            <a:ext cx="12341424" cy="6921121"/>
          </a:xfrm>
          <a:prstGeom prst="rect">
            <a:avLst/>
          </a:prstGeom>
          <a:ln w="3175">
            <a:miter lim="400000"/>
          </a:ln>
        </p:spPr>
      </p:pic>
      <p:sp>
        <p:nvSpPr>
          <p:cNvPr id="6" name="矩形">
            <a:extLst>
              <a:ext uri="{FF2B5EF4-FFF2-40B4-BE49-F238E27FC236}">
                <a16:creationId xmlns:a16="http://schemas.microsoft.com/office/drawing/2014/main" xmlns="" id="{2FA946C6-5E77-3144-AEAA-9A2D226DB37D}"/>
              </a:ext>
            </a:extLst>
          </p:cNvPr>
          <p:cNvSpPr/>
          <p:nvPr userDrawn="1"/>
        </p:nvSpPr>
        <p:spPr>
          <a:xfrm>
            <a:off x="0" y="0"/>
            <a:ext cx="12192000" cy="5781040"/>
          </a:xfrm>
          <a:prstGeom prst="rect">
            <a:avLst/>
          </a:prstGeom>
          <a:gradFill>
            <a:gsLst>
              <a:gs pos="0">
                <a:srgbClr val="FF6A00">
                  <a:alpha val="97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20" dirty="0">
              <a:cs typeface="+mn-ea"/>
              <a:sym typeface="+mn-lt"/>
            </a:endParaRPr>
          </a:p>
        </p:txBody>
      </p:sp>
      <p:sp>
        <p:nvSpPr>
          <p:cNvPr id="7" name="矩形">
            <a:extLst>
              <a:ext uri="{FF2B5EF4-FFF2-40B4-BE49-F238E27FC236}">
                <a16:creationId xmlns:a16="http://schemas.microsoft.com/office/drawing/2014/main" xmlns="" id="{1FA3A114-29B7-2D47-9A4B-EA94C13A2AB2}"/>
              </a:ext>
            </a:extLst>
          </p:cNvPr>
          <p:cNvSpPr/>
          <p:nvPr userDrawn="1"/>
        </p:nvSpPr>
        <p:spPr>
          <a:xfrm flipV="1">
            <a:off x="0" y="-31561"/>
            <a:ext cx="12192000" cy="6889560"/>
          </a:xfrm>
          <a:prstGeom prst="rect">
            <a:avLst/>
          </a:prstGeom>
          <a:gradFill>
            <a:gsLst>
              <a:gs pos="0">
                <a:srgbClr val="FF6A00">
                  <a:alpha val="97000"/>
                </a:srgbClr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3175">
            <a:miter lim="400000"/>
          </a:ln>
        </p:spPr>
        <p:txBody>
          <a:bodyPr lIns="0" tIns="0" rIns="0" bIns="0" anchor="ctr"/>
          <a:lstStyle/>
          <a:p>
            <a:pPr>
              <a:defRPr sz="3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20" dirty="0">
              <a:cs typeface="+mn-ea"/>
              <a:sym typeface="+mn-lt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369888" y="443545"/>
            <a:ext cx="11490325" cy="452148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>
          <a:xfrm>
            <a:off x="369888" y="1203158"/>
            <a:ext cx="11490325" cy="5111421"/>
          </a:xfrm>
        </p:spPr>
        <p:txBody>
          <a:bodyPr anchor="t"/>
          <a:lstStyle>
            <a:lvl1pPr>
              <a:spcBef>
                <a:spcPts val="500"/>
              </a:spcBef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634937" indent="-317468">
              <a:spcBef>
                <a:spcPts val="500"/>
              </a:spcBef>
              <a:buFont typeface="Courier New" charset="0"/>
              <a:buChar char="o"/>
              <a:defRPr sz="2200"/>
            </a:lvl2pPr>
            <a:lvl3pPr marL="952405" indent="-317468">
              <a:spcBef>
                <a:spcPts val="500"/>
              </a:spcBef>
              <a:buFont typeface="LucidaGrande" charset="0"/>
              <a:buChar char="►"/>
              <a:defRPr sz="1800"/>
            </a:lvl3pPr>
            <a:lvl4pPr marL="1269873" indent="-317468">
              <a:spcBef>
                <a:spcPts val="500"/>
              </a:spcBef>
              <a:buFont typeface=".HiraKakuInterface-W3" charset="-128"/>
              <a:buChar char="▷"/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1811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969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副标题白底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11">
            <a:extLst>
              <a:ext uri="{FF2B5EF4-FFF2-40B4-BE49-F238E27FC236}">
                <a16:creationId xmlns:a16="http://schemas.microsoft.com/office/drawing/2014/main" xmlns="" id="{30B546F4-07BF-3F4F-9517-1BE7B9EF6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021" y="1001422"/>
            <a:ext cx="6915837" cy="273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dirty="0"/>
              <a:t>这</a:t>
            </a:r>
            <a:r>
              <a:rPr lang="zh-CN" altLang="en-US" dirty="0"/>
              <a:t>是副标题，字数请控制在一行以内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_GBK 34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磅</a:t>
            </a:r>
            <a:endParaRPr kumimoji="1"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0021" y="468760"/>
            <a:ext cx="6915837" cy="447675"/>
          </a:xfrm>
        </p:spPr>
        <p:txBody>
          <a:bodyPr>
            <a:normAutofit/>
          </a:bodyPr>
          <a:lstStyle>
            <a:lvl1pPr algn="l">
              <a:defRPr sz="29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4832" y="476253"/>
            <a:ext cx="2170191" cy="410981"/>
          </a:xfrm>
          <a:prstGeom prst="rect">
            <a:avLst/>
          </a:prstGeom>
        </p:spPr>
      </p:pic>
      <p:sp>
        <p:nvSpPr>
          <p:cNvPr id="6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655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标题白底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0"/>
          </p:nvPr>
        </p:nvSpPr>
        <p:spPr>
          <a:xfrm>
            <a:off x="369888" y="954158"/>
            <a:ext cx="11490325" cy="5360421"/>
          </a:xfrm>
        </p:spPr>
        <p:txBody>
          <a:bodyPr anchor="t"/>
          <a:lstStyle>
            <a:lvl1pPr>
              <a:spcBef>
                <a:spcPts val="500"/>
              </a:spcBef>
              <a:defRPr sz="2400"/>
            </a:lvl1pPr>
            <a:lvl2pPr marL="634937" indent="-317468">
              <a:spcBef>
                <a:spcPts val="500"/>
              </a:spcBef>
              <a:buFont typeface="Courier New" charset="0"/>
              <a:buChar char="o"/>
              <a:defRPr sz="2200"/>
            </a:lvl2pPr>
            <a:lvl3pPr marL="952405" indent="-317468">
              <a:spcBef>
                <a:spcPts val="500"/>
              </a:spcBef>
              <a:buFont typeface="LucidaGrande" charset="0"/>
              <a:buChar char="►"/>
              <a:defRPr sz="1800"/>
            </a:lvl3pPr>
            <a:lvl4pPr marL="1269873" indent="-317468">
              <a:spcBef>
                <a:spcPts val="500"/>
              </a:spcBef>
              <a:buFont typeface=".HiraKakuInterface-W3" charset="-128"/>
              <a:buChar char="▷"/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416" y="6314579"/>
            <a:ext cx="2170191" cy="410981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 hasCustomPrompt="1"/>
          </p:nvPr>
        </p:nvSpPr>
        <p:spPr>
          <a:xfrm>
            <a:off x="369888" y="139611"/>
            <a:ext cx="11490325" cy="452148"/>
          </a:xfrm>
        </p:spPr>
        <p:txBody>
          <a:bodyPr>
            <a:noAutofit/>
          </a:bodyPr>
          <a:lstStyle>
            <a:lvl1pPr algn="l">
              <a:defRPr sz="30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sp>
        <p:nvSpPr>
          <p:cNvPr id="5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602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主副标题白底 无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占位符 11">
            <a:extLst>
              <a:ext uri="{FF2B5EF4-FFF2-40B4-BE49-F238E27FC236}">
                <a16:creationId xmlns:a16="http://schemas.microsoft.com/office/drawing/2014/main" xmlns="" id="{30B546F4-07BF-3F4F-9517-1BE7B9EF6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021" y="1001422"/>
            <a:ext cx="6915837" cy="273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dirty="0"/>
              <a:t>这</a:t>
            </a:r>
            <a:r>
              <a:rPr lang="zh-CN" altLang="en-US" dirty="0"/>
              <a:t>是副标题，字数请控制在一行以内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_GBK 34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磅</a:t>
            </a:r>
            <a:endParaRPr kumimoji="1"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0021" y="468760"/>
            <a:ext cx="6915837" cy="447675"/>
          </a:xfrm>
        </p:spPr>
        <p:txBody>
          <a:bodyPr>
            <a:normAutofit/>
          </a:bodyPr>
          <a:lstStyle>
            <a:lvl1pPr algn="l">
              <a:defRPr sz="29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4888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主标题白底 无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370021" y="468760"/>
            <a:ext cx="6915837" cy="447675"/>
          </a:xfrm>
        </p:spPr>
        <p:txBody>
          <a:bodyPr>
            <a:normAutofit/>
          </a:bodyPr>
          <a:lstStyle>
            <a:lvl1pPr algn="l">
              <a:defRPr sz="29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82637" y="1974850"/>
            <a:ext cx="9037223" cy="3697080"/>
          </a:xfrm>
        </p:spPr>
        <p:txBody>
          <a:bodyPr anchor="t"/>
          <a:lstStyle>
            <a:lvl1pPr>
              <a:spcBef>
                <a:spcPts val="500"/>
              </a:spcBef>
              <a:defRPr sz="2800"/>
            </a:lvl1pPr>
            <a:lvl2pPr marL="634937" indent="-317468">
              <a:spcBef>
                <a:spcPts val="500"/>
              </a:spcBef>
              <a:buFont typeface="Courier New" charset="0"/>
              <a:buChar char="o"/>
              <a:defRPr sz="2400"/>
            </a:lvl2pPr>
            <a:lvl3pPr marL="952405" indent="-317468">
              <a:spcBef>
                <a:spcPts val="500"/>
              </a:spcBef>
              <a:buFont typeface=".SFNSText" charset="-120"/>
              <a:buChar char="▶︎"/>
              <a:defRPr sz="2000"/>
            </a:lvl3pPr>
            <a:lvl4pPr marL="1269873" indent="-317468">
              <a:spcBef>
                <a:spcPts val="500"/>
              </a:spcBef>
              <a:buFont typeface=".HiraKakuInterface-W3" charset="-128"/>
              <a:buChar char="▷"/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065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副标题底图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V Summit(1)-底纹.psd" descr="KV Summit(1)-底纹.psd"/>
          <p:cNvPicPr>
            <a:picLocks noChangeAspect="1"/>
          </p:cNvPicPr>
          <p:nvPr userDrawn="1"/>
        </p:nvPicPr>
        <p:blipFill>
          <a:blip r:embed="rId2">
            <a:alphaModFix amt="23558"/>
            <a:extLst/>
          </a:blip>
          <a:stretch>
            <a:fillRect/>
          </a:stretch>
        </p:blipFill>
        <p:spPr>
          <a:xfrm>
            <a:off x="-74712" y="-31560"/>
            <a:ext cx="12341424" cy="6921121"/>
          </a:xfrm>
          <a:prstGeom prst="rect">
            <a:avLst/>
          </a:prstGeom>
          <a:ln w="3175">
            <a:miter lim="400000"/>
          </a:ln>
        </p:spPr>
      </p:pic>
      <p:sp>
        <p:nvSpPr>
          <p:cNvPr id="48" name="文本占位符 11">
            <a:extLst>
              <a:ext uri="{FF2B5EF4-FFF2-40B4-BE49-F238E27FC236}">
                <a16:creationId xmlns:a16="http://schemas.microsoft.com/office/drawing/2014/main" xmlns="" id="{30B546F4-07BF-3F4F-9517-1BE7B9EF6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0021" y="1001422"/>
            <a:ext cx="6915837" cy="273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0" b="0" i="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2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zh-CN" altLang="en-US" dirty="0"/>
              <a:t>这</a:t>
            </a:r>
            <a:r>
              <a:rPr lang="zh-CN" altLang="en-US" dirty="0"/>
              <a:t>是副标题，字数请控制在一行以内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_GBK 34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磅</a:t>
            </a:r>
            <a:endParaRPr kumimoji="1"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70021" y="468760"/>
            <a:ext cx="6915837" cy="447675"/>
          </a:xfrm>
        </p:spPr>
        <p:txBody>
          <a:bodyPr>
            <a:normAutofit/>
          </a:bodyPr>
          <a:lstStyle>
            <a:lvl1pPr algn="l">
              <a:defRPr sz="29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4832" y="476253"/>
            <a:ext cx="2170191" cy="410981"/>
          </a:xfrm>
          <a:prstGeom prst="rect">
            <a:avLst/>
          </a:prstGeom>
        </p:spPr>
      </p:pic>
      <p:sp>
        <p:nvSpPr>
          <p:cNvPr id="8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2567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标题底图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V Summit(1)-底纹.psd" descr="KV Summit(1)-底纹.psd"/>
          <p:cNvPicPr>
            <a:picLocks noChangeAspect="1"/>
          </p:cNvPicPr>
          <p:nvPr userDrawn="1"/>
        </p:nvPicPr>
        <p:blipFill>
          <a:blip r:embed="rId2">
            <a:alphaModFix amt="23558"/>
            <a:extLst/>
          </a:blip>
          <a:stretch>
            <a:fillRect/>
          </a:stretch>
        </p:blipFill>
        <p:spPr>
          <a:xfrm>
            <a:off x="-74712" y="-31560"/>
            <a:ext cx="12341424" cy="6921121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369888" y="954158"/>
            <a:ext cx="11490325" cy="5360421"/>
          </a:xfrm>
        </p:spPr>
        <p:txBody>
          <a:bodyPr anchor="t"/>
          <a:lstStyle>
            <a:lvl1pPr>
              <a:spcBef>
                <a:spcPts val="500"/>
              </a:spcBef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634937" indent="-317468">
              <a:spcBef>
                <a:spcPts val="500"/>
              </a:spcBef>
              <a:buFont typeface="Courier New" charset="0"/>
              <a:buChar char="o"/>
              <a:defRPr sz="2200"/>
            </a:lvl2pPr>
            <a:lvl3pPr marL="952405" indent="-317468">
              <a:spcBef>
                <a:spcPts val="500"/>
              </a:spcBef>
              <a:buFont typeface="LucidaGrande" charset="0"/>
              <a:buChar char="►"/>
              <a:defRPr sz="1800"/>
            </a:lvl3pPr>
            <a:lvl4pPr marL="1269873" indent="-317468">
              <a:spcBef>
                <a:spcPts val="500"/>
              </a:spcBef>
              <a:buFont typeface=".HiraKakuInterface-W3" charset="-128"/>
              <a:buChar char="▷"/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</p:nvPr>
        </p:nvSpPr>
        <p:spPr>
          <a:xfrm>
            <a:off x="369888" y="139611"/>
            <a:ext cx="11490325" cy="452148"/>
          </a:xfrm>
        </p:spPr>
        <p:txBody>
          <a:bodyPr>
            <a:noAutofit/>
          </a:bodyPr>
          <a:lstStyle>
            <a:lvl1pPr algn="l">
              <a:defRPr sz="30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271" y="92481"/>
            <a:ext cx="2170191" cy="410981"/>
          </a:xfrm>
          <a:prstGeom prst="rect">
            <a:avLst/>
          </a:prstGeom>
        </p:spPr>
      </p:pic>
      <p:sp>
        <p:nvSpPr>
          <p:cNvPr id="6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723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07356D9E-D375-1A4F-AA7F-179D74226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369888" y="954158"/>
            <a:ext cx="11490325" cy="5360421"/>
          </a:xfrm>
        </p:spPr>
        <p:txBody>
          <a:bodyPr anchor="t"/>
          <a:lstStyle>
            <a:lvl1pPr>
              <a:spcBef>
                <a:spcPts val="500"/>
              </a:spcBef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634937" indent="-317468">
              <a:spcBef>
                <a:spcPts val="500"/>
              </a:spcBef>
              <a:buFont typeface="Courier New" charset="0"/>
              <a:buChar char="o"/>
              <a:defRPr sz="2200"/>
            </a:lvl2pPr>
            <a:lvl3pPr marL="952405" indent="-317468">
              <a:spcBef>
                <a:spcPts val="500"/>
              </a:spcBef>
              <a:buFont typeface="LucidaGrande" charset="0"/>
              <a:buChar char="►"/>
              <a:defRPr sz="1800"/>
            </a:lvl3pPr>
            <a:lvl4pPr marL="1269873" indent="-317468">
              <a:spcBef>
                <a:spcPts val="500"/>
              </a:spcBef>
              <a:buFont typeface=".HiraKakuInterface-W3" charset="-128"/>
              <a:buChar char="▷"/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9888" y="139611"/>
            <a:ext cx="11490325" cy="452148"/>
          </a:xfrm>
        </p:spPr>
        <p:txBody>
          <a:bodyPr>
            <a:noAutofit/>
          </a:bodyPr>
          <a:lstStyle>
            <a:lvl1pPr algn="l">
              <a:defRPr sz="3000">
                <a:solidFill>
                  <a:srgbClr val="4A4A4A"/>
                </a:solidFill>
              </a:defRPr>
            </a:lvl1pPr>
          </a:lstStyle>
          <a:p>
            <a:r>
              <a:rPr lang="zh-CN" altLang="en-US" dirty="0"/>
              <a:t>标题文本</a:t>
            </a:r>
            <a:r>
              <a:rPr lang="en-US" altLang="zh-CN" dirty="0"/>
              <a:t>-</a:t>
            </a:r>
            <a:r>
              <a:rPr lang="zh-CN" altLang="en-US" dirty="0"/>
              <a:t>微软雅黑</a:t>
            </a:r>
            <a:r>
              <a:rPr lang="en-US" altLang="zh-CN" dirty="0"/>
              <a:t>_GBK 52</a:t>
            </a:r>
            <a:r>
              <a:rPr lang="zh-CN" altLang="en-US" dirty="0"/>
              <a:t>磅</a:t>
            </a:r>
          </a:p>
        </p:txBody>
      </p:sp>
      <p:pic>
        <p:nvPicPr>
          <p:cNvPr id="7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55916" y="139611"/>
            <a:ext cx="2170191" cy="4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3322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标题文本</a:t>
            </a:r>
            <a:endParaRPr dirty="0"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 err="1"/>
              <a:t>正文级别</a:t>
            </a:r>
            <a:r>
              <a:rPr dirty="0"/>
              <a:t> 1</a:t>
            </a:r>
          </a:p>
          <a:p>
            <a:pPr lvl="1"/>
            <a:r>
              <a:rPr dirty="0" err="1"/>
              <a:t>正文级别</a:t>
            </a:r>
            <a:r>
              <a:rPr dirty="0"/>
              <a:t> 2</a:t>
            </a:r>
          </a:p>
          <a:p>
            <a:pPr lvl="2"/>
            <a:r>
              <a:rPr dirty="0" err="1"/>
              <a:t>正文级别</a:t>
            </a:r>
            <a:r>
              <a:rPr dirty="0"/>
              <a:t> 3</a:t>
            </a:r>
          </a:p>
          <a:p>
            <a:pPr lvl="3"/>
            <a:r>
              <a:rPr dirty="0" err="1"/>
              <a:t>正文级别</a:t>
            </a:r>
            <a:r>
              <a:rPr dirty="0"/>
              <a:t> 4</a:t>
            </a:r>
          </a:p>
          <a:p>
            <a:pPr lvl="4"/>
            <a:r>
              <a:rPr dirty="0" err="1"/>
              <a:t>正文级别</a:t>
            </a:r>
            <a:r>
              <a:rPr dirty="0"/>
              <a:t>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6" r:id="rId3"/>
    <p:sldLayoutId id="2147483672" r:id="rId4"/>
    <p:sldLayoutId id="2147483678" r:id="rId5"/>
    <p:sldLayoutId id="2147483679" r:id="rId6"/>
    <p:sldLayoutId id="2147483673" r:id="rId7"/>
    <p:sldLayoutId id="2147483674" r:id="rId8"/>
    <p:sldLayoutId id="2147483680" r:id="rId9"/>
    <p:sldLayoutId id="2147483670" r:id="rId10"/>
    <p:sldLayoutId id="2147483675" r:id="rId11"/>
    <p:sldLayoutId id="2147483677" r:id="rId12"/>
    <p:sldLayoutId id="2147483666" r:id="rId13"/>
  </p:sldLayoutIdLst>
  <p:transition spd="med"/>
  <p:hf hdr="0" ftr="0" dt="0"/>
  <p:txStyles>
    <p:titleStyle>
      <a:lvl1pPr marL="0" marR="0" indent="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1" i="0" u="none" strike="noStrike" cap="none" spc="0" baseline="0">
          <a:ln>
            <a:noFill/>
          </a:ln>
          <a:solidFill>
            <a:srgbClr val="000000"/>
          </a:solidFill>
          <a:uFillTx/>
          <a:latin typeface="+mj-ea"/>
          <a:ea typeface="+mj-ea"/>
          <a:cs typeface="+mn-cs"/>
          <a:sym typeface="Helvetica Light"/>
        </a:defRPr>
      </a:lvl1pPr>
      <a:lvl2pPr marL="0" marR="0" indent="11428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77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66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54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43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31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02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30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5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468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ea"/>
          <a:ea typeface="+mn-ea"/>
          <a:cs typeface="+mn-cs"/>
          <a:sym typeface="Helvetica Light"/>
        </a:defRPr>
      </a:lvl1pPr>
      <a:lvl2pPr marL="634937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ea"/>
          <a:ea typeface="+mn-ea"/>
          <a:cs typeface="+mn-cs"/>
          <a:sym typeface="Helvetica Light"/>
        </a:defRPr>
      </a:lvl2pPr>
      <a:lvl3pPr marL="952405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ea"/>
          <a:ea typeface="+mn-ea"/>
          <a:cs typeface="+mn-cs"/>
          <a:sym typeface="Helvetica Light"/>
        </a:defRPr>
      </a:lvl3pPr>
      <a:lvl4pPr marL="1269873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ea"/>
          <a:ea typeface="+mn-ea"/>
          <a:cs typeface="+mn-cs"/>
          <a:sym typeface="Helvetica Light"/>
        </a:defRPr>
      </a:lvl4pPr>
      <a:lvl5pPr marL="1587341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ea"/>
          <a:ea typeface="+mn-ea"/>
          <a:cs typeface="+mn-cs"/>
          <a:sym typeface="Helvetica Light"/>
        </a:defRPr>
      </a:lvl5pPr>
      <a:lvl6pPr marL="1904810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278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39746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214" marR="0" indent="-317468" algn="l" defTabSz="412709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28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577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866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154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443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731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020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309" algn="ctr" defTabSz="4127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em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3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4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3.png"/><Relationship Id="rId5" Type="http://schemas.microsoft.com/office/2007/relationships/hdphoto" Target="../media/hdphoto1.wdp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24.jp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2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94" y="447"/>
            <a:ext cx="12190413" cy="6857107"/>
            <a:chOff x="794" y="447"/>
            <a:chExt cx="12190413" cy="6857107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98E244B0-54D3-BC47-9476-D3047FE36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" y="447"/>
              <a:ext cx="12190413" cy="685710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1446933" y="281183"/>
              <a:ext cx="566870" cy="2203088"/>
            </a:xfrm>
            <a:prstGeom prst="rect">
              <a:avLst/>
            </a:prstGeom>
            <a:solidFill>
              <a:srgbClr val="FE680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5400000">
              <a:off x="10806228" y="5350636"/>
              <a:ext cx="566870" cy="2203088"/>
            </a:xfrm>
            <a:prstGeom prst="rect">
              <a:avLst/>
            </a:prstGeom>
            <a:solidFill>
              <a:srgbClr val="FE680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6" name="Shape 126">
            <a:extLst>
              <a:ext uri="{FF2B5EF4-FFF2-40B4-BE49-F238E27FC236}">
                <a16:creationId xmlns:a16="http://schemas.microsoft.com/office/drawing/2014/main" xmlns="" id="{D666B2EF-A196-3942-BD1E-E19CB1398E4F}"/>
              </a:ext>
            </a:extLst>
          </p:cNvPr>
          <p:cNvSpPr/>
          <p:nvPr/>
        </p:nvSpPr>
        <p:spPr>
          <a:xfrm>
            <a:off x="1533558" y="1950315"/>
            <a:ext cx="9239318" cy="1528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397" tIns="25397" rIns="25397" bIns="25397" anchor="ctr">
            <a:spAutoFit/>
          </a:bodyPr>
          <a:lstStyle/>
          <a:p>
            <a:pPr>
              <a:lnSpc>
                <a:spcPct val="120000"/>
              </a:lnSpc>
              <a:defRPr sz="8000" b="1" spc="15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HPCC: </a:t>
            </a:r>
            <a:b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</a:br>
            <a:r>
              <a:rPr lang="en-US" altLang="zh-CN" sz="4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High Precision Congestion Control</a:t>
            </a:r>
          </a:p>
        </p:txBody>
      </p:sp>
      <p:sp>
        <p:nvSpPr>
          <p:cNvPr id="9" name="Shape 126">
            <a:extLst>
              <a:ext uri="{FF2B5EF4-FFF2-40B4-BE49-F238E27FC236}">
                <a16:creationId xmlns:a16="http://schemas.microsoft.com/office/drawing/2014/main" xmlns="" id="{E34C4007-5D1B-0648-A40F-315B7AD5FA23}"/>
              </a:ext>
            </a:extLst>
          </p:cNvPr>
          <p:cNvSpPr/>
          <p:nvPr/>
        </p:nvSpPr>
        <p:spPr>
          <a:xfrm>
            <a:off x="288294" y="3890270"/>
            <a:ext cx="11609061" cy="1436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397" tIns="25397" rIns="25397" bIns="25397" anchor="ctr">
            <a:spAutoFit/>
          </a:bodyPr>
          <a:lstStyle/>
          <a:p>
            <a:pPr>
              <a:lnSpc>
                <a:spcPct val="120000"/>
              </a:lnSpc>
              <a:defRPr sz="8000" spc="159">
                <a:solidFill>
                  <a:srgbClr val="FFFFFF"/>
                </a:solidFill>
                <a:latin typeface="FZLanTingHei-M-GBK"/>
                <a:ea typeface="FZLanTingHei-M-GBK"/>
                <a:cs typeface="FZLanTingHei-M-GBK"/>
                <a:sym typeface="FZLanTingHei-M-GBK"/>
              </a:defRPr>
            </a:pPr>
            <a:r>
              <a:rPr lang="en-US" altLang="zh-TW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Yuliang Li</a:t>
            </a:r>
          </a:p>
          <a:p>
            <a:pPr>
              <a:lnSpc>
                <a:spcPct val="120000"/>
              </a:lnSpc>
              <a:defRPr sz="8000" spc="159">
                <a:solidFill>
                  <a:srgbClr val="FFFFFF"/>
                </a:solidFill>
                <a:latin typeface="FZLanTingHei-M-GBK"/>
                <a:ea typeface="FZLanTingHei-M-GBK"/>
                <a:cs typeface="FZLanTingHei-M-GBK"/>
                <a:sym typeface="FZLanTingHei-M-GBK"/>
              </a:defRPr>
            </a:pPr>
            <a:r>
              <a:rPr lang="en-US" altLang="zh-TW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Rui</a:t>
            </a:r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Miao, </a:t>
            </a:r>
            <a:r>
              <a:rPr lang="en-US" altLang="zh-TW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Hongqiang</a:t>
            </a:r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Harry Liu, Yan Zhuang, </a:t>
            </a:r>
            <a:r>
              <a:rPr lang="en-US" altLang="zh-TW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Fei</a:t>
            </a:r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Feng, </a:t>
            </a:r>
            <a:r>
              <a:rPr lang="en-US" altLang="zh-TW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Lingbo</a:t>
            </a:r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Tang, Zheng Cao, Ming Zhang, Frank Kelly, Mohammad </a:t>
            </a:r>
            <a:r>
              <a:rPr lang="en-US" altLang="zh-TW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Alizadeh</a:t>
            </a:r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TW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Minlan</a:t>
            </a:r>
            <a:r>
              <a:rPr lang="en-US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Yu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EA91C77-B38D-3546-B815-1D767ADF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23" y="303080"/>
            <a:ext cx="2920147" cy="5530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601" y="25915"/>
            <a:ext cx="1161528" cy="1128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668" y="34540"/>
            <a:ext cx="1123738" cy="1119992"/>
          </a:xfrm>
          <a:prstGeom prst="rect">
            <a:avLst/>
          </a:prstGeom>
        </p:spPr>
      </p:pic>
      <p:pic>
        <p:nvPicPr>
          <p:cNvPr id="18" name="Picture 2" descr="mage result for university of cambrid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67" y="30629"/>
            <a:ext cx="970245" cy="112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文本框 1" hidden="1"/>
          <p:cNvSpPr txBox="1"/>
          <p:nvPr/>
        </p:nvSpPr>
        <p:spPr>
          <a:xfrm>
            <a:off x="794" y="446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550"/>
          </a:p>
          <a:p>
            <a:pPr>
              <a:buClr>
                <a:srgbClr val="FFFFFF"/>
              </a:buClr>
            </a:pPr>
            <a:r>
              <a:rPr lang="en-US" sz="1250">
                <a:solidFill>
                  <a:srgbClr val="FFFFFF"/>
                </a:solidFill>
              </a:rPr>
              <a:t>E6636BC20180234D78A0072836F0B330A2B9B20F15EA8B80AFD98931B16E2BB62B43B638616EAB0F223927083846ADEB9C1921FA11D03BD11BBFC2EC7E7E1BDA24F933AD172394E7F41D284767024E87EED2EBE67302D1E708EAF19A11202C38DD86259E4E3</a:t>
            </a:r>
          </a:p>
        </p:txBody>
      </p:sp>
    </p:spTree>
    <p:extLst>
      <p:ext uri="{BB962C8B-B14F-4D97-AF65-F5344CB8AC3E}">
        <p14:creationId xmlns:p14="http://schemas.microsoft.com/office/powerpoint/2010/main" val="2626504889"/>
      </p:ext>
    </p:extLst>
  </p:cSld>
  <p:clrMapOvr>
    <a:masterClrMapping/>
  </p:clrMapOvr>
  <p:transition spd="med" advTm="1134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of state-of-the-art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Slow convergence</a:t>
            </a:r>
          </a:p>
          <a:p>
            <a:pPr>
              <a:buFont typeface="ZapfDingbatsITC" charset="0"/>
              <a:buChar char="➢"/>
            </a:pPr>
            <a:r>
              <a:rPr lang="en-US" dirty="0">
                <a:solidFill>
                  <a:srgbClr val="FF0000"/>
                </a:solidFill>
              </a:rPr>
              <a:t>No precise </a:t>
            </a:r>
            <a:r>
              <a:rPr lang="en-US" b="1" dirty="0">
                <a:solidFill>
                  <a:srgbClr val="FF0000"/>
                </a:solidFill>
              </a:rPr>
              <a:t>feedback</a:t>
            </a:r>
            <a:r>
              <a:rPr lang="en-US" dirty="0">
                <a:solidFill>
                  <a:srgbClr val="FF0000"/>
                </a:solidFill>
              </a:rPr>
              <a:t> indicating how much to increase/decrease</a:t>
            </a:r>
            <a:endParaRPr lang="en-US" dirty="0"/>
          </a:p>
          <a:p>
            <a:r>
              <a:rPr lang="en-US" dirty="0"/>
              <a:t>Standing queue</a:t>
            </a:r>
          </a:p>
          <a:p>
            <a:pPr>
              <a:buFont typeface="ZapfDingbatsITC" charset="0"/>
              <a:buChar char="➢"/>
            </a:pPr>
            <a:r>
              <a:rPr lang="en-US" b="1" dirty="0">
                <a:solidFill>
                  <a:srgbClr val="FF0000"/>
                </a:solidFill>
              </a:rPr>
              <a:t>Feedback</a:t>
            </a:r>
            <a:r>
              <a:rPr lang="en-US" dirty="0">
                <a:solidFill>
                  <a:srgbClr val="FF0000"/>
                </a:solidFill>
              </a:rPr>
              <a:t> relies on queue</a:t>
            </a:r>
          </a:p>
          <a:p>
            <a:r>
              <a:rPr lang="en-US" dirty="0"/>
              <a:t>Complex parameter tuning</a:t>
            </a:r>
          </a:p>
          <a:p>
            <a:pPr>
              <a:buFont typeface="ZapfDingbatsITC" charset="0"/>
              <a:buChar char="➢"/>
            </a:pPr>
            <a:r>
              <a:rPr lang="en-US" dirty="0">
                <a:solidFill>
                  <a:srgbClr val="FF0000"/>
                </a:solidFill>
              </a:rPr>
              <a:t>No precise </a:t>
            </a:r>
            <a:r>
              <a:rPr lang="en-US" b="1" dirty="0">
                <a:solidFill>
                  <a:srgbClr val="FF0000"/>
                </a:solidFill>
              </a:rPr>
              <a:t>feedback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need heuristics: lots of parameters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888" y="656640"/>
            <a:ext cx="977296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ITC" charset="0"/>
              <a:buChar char="➢"/>
              <a:tabLst/>
            </a:pPr>
            <a:r>
              <a:rPr lang="en-US" sz="3200" dirty="0">
                <a:solidFill>
                  <a:srgbClr val="FF0000"/>
                </a:solidFill>
              </a:rPr>
              <a:t>One fundamental issue: </a:t>
            </a:r>
            <a:r>
              <a:rPr lang="en-US" sz="3200" b="1" dirty="0">
                <a:solidFill>
                  <a:srgbClr val="FF0000"/>
                </a:solidFill>
              </a:rPr>
              <a:t>coarse-grained feedback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3894" y="4457346"/>
            <a:ext cx="9612774" cy="1238633"/>
            <a:chOff x="756930" y="4072661"/>
            <a:chExt cx="9612774" cy="1238633"/>
          </a:xfrm>
        </p:grpSpPr>
        <p:sp>
          <p:nvSpPr>
            <p:cNvPr id="6" name="TextBox 5"/>
            <p:cNvSpPr txBox="1"/>
            <p:nvPr/>
          </p:nvSpPr>
          <p:spPr>
            <a:xfrm>
              <a:off x="1892202" y="4417919"/>
              <a:ext cx="84775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2"/>
                  </a:solidFill>
                  <a:sym typeface="Wingdings"/>
                </a:rPr>
                <a:t>What </a:t>
              </a:r>
              <a:r>
                <a:rPr lang="en-US" sz="4000">
                  <a:solidFill>
                    <a:schemeClr val="accent2"/>
                  </a:solidFill>
                  <a:sym typeface="Wingdings"/>
                </a:rPr>
                <a:t>if we have precise </a:t>
              </a:r>
              <a:r>
                <a:rPr lang="en-US" sz="4000" dirty="0">
                  <a:solidFill>
                    <a:schemeClr val="accent2"/>
                  </a:solidFill>
                  <a:sym typeface="Wingdings"/>
                </a:rPr>
                <a:t>feedback?</a:t>
              </a:r>
            </a:p>
          </p:txBody>
        </p:sp>
        <p:pic>
          <p:nvPicPr>
            <p:cNvPr id="1026" name="Picture 2" descr="mage result for idea icon fr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930" y="4072661"/>
              <a:ext cx="1202677" cy="1238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L-Shape 8"/>
          <p:cNvSpPr/>
          <p:nvPr/>
        </p:nvSpPr>
        <p:spPr>
          <a:xfrm rot="18778484">
            <a:off x="9883239" y="4742958"/>
            <a:ext cx="1421804" cy="667407"/>
          </a:xfrm>
          <a:prstGeom prst="corner">
            <a:avLst>
              <a:gd name="adj1" fmla="val 27169"/>
              <a:gd name="adj2" fmla="val 27755"/>
            </a:avLst>
          </a:prstGeom>
          <a:solidFill>
            <a:srgbClr val="00B050"/>
          </a:solidFill>
          <a:ln w="12700" cap="flat">
            <a:solidFill>
              <a:srgbClr val="00B05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66896"/>
      </p:ext>
    </p:extLst>
  </p:cSld>
  <p:clrMapOvr>
    <a:masterClrMapping/>
  </p:clrMapOvr>
  <p:transition spd="med" advTm="48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220117" y="954158"/>
            <a:ext cx="11934407" cy="5360421"/>
          </a:xfrm>
        </p:spPr>
        <p:txBody>
          <a:bodyPr/>
          <a:lstStyle/>
          <a:p>
            <a:r>
              <a:rPr lang="en-US" dirty="0"/>
              <a:t>In-band network telemetry (INT) provides many details per packet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Broadcom&amp;Barefoot</a:t>
            </a:r>
            <a:r>
              <a:rPr lang="en-US" dirty="0"/>
              <a:t> have INT in recent products.</a:t>
            </a:r>
          </a:p>
          <a:p>
            <a:endParaRPr lang="en-US" dirty="0"/>
          </a:p>
          <a:p>
            <a:r>
              <a:rPr lang="en-US" dirty="0"/>
              <a:t>Widely used for diagnosis and monitoring in production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HPCC: use INT as precise feedback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EABDF73-D1FF-974D-AD6C-DE2C6CAD8CF0}"/>
              </a:ext>
            </a:extLst>
          </p:cNvPr>
          <p:cNvSpPr/>
          <p:nvPr/>
        </p:nvSpPr>
        <p:spPr>
          <a:xfrm>
            <a:off x="4322096" y="1468385"/>
            <a:ext cx="534747" cy="2857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pkt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2379CD7-A5D5-7648-AA17-5FA5FBE40D51}"/>
              </a:ext>
            </a:extLst>
          </p:cNvPr>
          <p:cNvSpPr/>
          <p:nvPr/>
        </p:nvSpPr>
        <p:spPr>
          <a:xfrm>
            <a:off x="5684702" y="1468905"/>
            <a:ext cx="534747" cy="2857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pkt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AC23-F01C-DE44-BB9A-F828D73A6C9C}"/>
              </a:ext>
            </a:extLst>
          </p:cNvPr>
          <p:cNvSpPr/>
          <p:nvPr/>
        </p:nvSpPr>
        <p:spPr>
          <a:xfrm>
            <a:off x="6219449" y="1468905"/>
            <a:ext cx="143123" cy="28578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5E93BEE-02AA-A142-A40D-390C402141DF}"/>
              </a:ext>
            </a:extLst>
          </p:cNvPr>
          <p:cNvSpPr/>
          <p:nvPr/>
        </p:nvSpPr>
        <p:spPr>
          <a:xfrm>
            <a:off x="7103969" y="1468634"/>
            <a:ext cx="534747" cy="2857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pkt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5080DEC-66E9-F641-B53D-64A246AB7505}"/>
              </a:ext>
            </a:extLst>
          </p:cNvPr>
          <p:cNvSpPr/>
          <p:nvPr/>
        </p:nvSpPr>
        <p:spPr>
          <a:xfrm>
            <a:off x="7638716" y="1468634"/>
            <a:ext cx="143123" cy="28578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BB4BB3C-182E-9142-B3B2-F3E18891E41D}"/>
              </a:ext>
            </a:extLst>
          </p:cNvPr>
          <p:cNvSpPr/>
          <p:nvPr/>
        </p:nvSpPr>
        <p:spPr>
          <a:xfrm>
            <a:off x="7776669" y="1468385"/>
            <a:ext cx="143123" cy="28578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2D14B9A6-550D-5540-8B08-22994FD84A59}"/>
              </a:ext>
            </a:extLst>
          </p:cNvPr>
          <p:cNvCxnSpPr>
            <a:cxnSpLocks/>
          </p:cNvCxnSpPr>
          <p:nvPr/>
        </p:nvCxnSpPr>
        <p:spPr>
          <a:xfrm flipV="1">
            <a:off x="5554397" y="1834360"/>
            <a:ext cx="632924" cy="241171"/>
          </a:xfrm>
          <a:prstGeom prst="straightConnector1">
            <a:avLst/>
          </a:prstGeom>
          <a:ln w="38100" cmpd="dbl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9CECBC2A-DC80-C740-84C1-5EBB61C6CBF4}"/>
              </a:ext>
            </a:extLst>
          </p:cNvPr>
          <p:cNvCxnSpPr>
            <a:cxnSpLocks/>
          </p:cNvCxnSpPr>
          <p:nvPr/>
        </p:nvCxnSpPr>
        <p:spPr>
          <a:xfrm flipV="1">
            <a:off x="7291624" y="1798919"/>
            <a:ext cx="563956" cy="248475"/>
          </a:xfrm>
          <a:prstGeom prst="straightConnector1">
            <a:avLst/>
          </a:prstGeom>
          <a:ln w="38100" cmpd="dbl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1A6286F5-50B6-2D40-871A-EC09276ECB71}"/>
              </a:ext>
            </a:extLst>
          </p:cNvPr>
          <p:cNvCxnSpPr/>
          <p:nvPr/>
        </p:nvCxnSpPr>
        <p:spPr>
          <a:xfrm>
            <a:off x="4106605" y="1611275"/>
            <a:ext cx="21549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34F94CDE-7BFF-B043-A780-834E87BD2923}"/>
              </a:ext>
            </a:extLst>
          </p:cNvPr>
          <p:cNvCxnSpPr>
            <a:cxnSpLocks/>
          </p:cNvCxnSpPr>
          <p:nvPr/>
        </p:nvCxnSpPr>
        <p:spPr>
          <a:xfrm>
            <a:off x="4856843" y="1611275"/>
            <a:ext cx="7655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28CD1F33-130E-984F-9082-7FCFF25BF316}"/>
              </a:ext>
            </a:extLst>
          </p:cNvPr>
          <p:cNvCxnSpPr>
            <a:cxnSpLocks/>
          </p:cNvCxnSpPr>
          <p:nvPr/>
        </p:nvCxnSpPr>
        <p:spPr>
          <a:xfrm flipV="1">
            <a:off x="6397310" y="1611524"/>
            <a:ext cx="671920" cy="2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1837D43-D6A5-C741-A8D5-6418A6266568}"/>
              </a:ext>
            </a:extLst>
          </p:cNvPr>
          <p:cNvSpPr txBox="1"/>
          <p:nvPr/>
        </p:nvSpPr>
        <p:spPr>
          <a:xfrm>
            <a:off x="5750882" y="1885465"/>
            <a:ext cx="5425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INT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57840DF-58A8-9340-B059-6E32E3CA1FD2}"/>
              </a:ext>
            </a:extLst>
          </p:cNvPr>
          <p:cNvSpPr txBox="1"/>
          <p:nvPr/>
        </p:nvSpPr>
        <p:spPr>
          <a:xfrm>
            <a:off x="7413757" y="1847202"/>
            <a:ext cx="49842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INT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3391978" y="1717169"/>
            <a:ext cx="5688142" cy="1311231"/>
            <a:chOff x="3391978" y="3647444"/>
            <a:chExt cx="5688142" cy="131123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9A105CBD-9665-1D47-BF90-1E45B2F484E5}"/>
                </a:ext>
              </a:extLst>
            </p:cNvPr>
            <p:cNvCxnSpPr>
              <a:cxnSpLocks/>
            </p:cNvCxnSpPr>
            <p:nvPr/>
          </p:nvCxnSpPr>
          <p:spPr>
            <a:xfrm>
              <a:off x="7223977" y="4151970"/>
              <a:ext cx="8532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C822EAA2-15AB-D24D-BEF1-B20703122A6D}"/>
                </a:ext>
              </a:extLst>
            </p:cNvPr>
            <p:cNvCxnSpPr>
              <a:cxnSpLocks/>
            </p:cNvCxnSpPr>
            <p:nvPr/>
          </p:nvCxnSpPr>
          <p:spPr>
            <a:xfrm>
              <a:off x="5539444" y="4150206"/>
              <a:ext cx="7904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60B9175A-8B17-B74C-8454-8D4DE0A80CFF}"/>
                </a:ext>
              </a:extLst>
            </p:cNvPr>
            <p:cNvCxnSpPr>
              <a:cxnSpLocks/>
            </p:cNvCxnSpPr>
            <p:nvPr/>
          </p:nvCxnSpPr>
          <p:spPr>
            <a:xfrm>
              <a:off x="4190575" y="4150206"/>
              <a:ext cx="45320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CB8B9DE-FF8A-7C41-870E-CD3F825A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799" y="3647444"/>
              <a:ext cx="634361" cy="9843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7255CBA-5635-F146-B185-176C8DE38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7267" y="3647444"/>
              <a:ext cx="634361" cy="9843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35300EA-7EBE-A34F-89FF-3B8221D6F7D2}"/>
                </a:ext>
              </a:extLst>
            </p:cNvPr>
            <p:cNvSpPr txBox="1"/>
            <p:nvPr/>
          </p:nvSpPr>
          <p:spPr>
            <a:xfrm>
              <a:off x="3391978" y="4650898"/>
              <a:ext cx="9301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Sender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920A5D4-8E05-774E-8824-3B7F2E6D9104}"/>
                </a:ext>
              </a:extLst>
            </p:cNvPr>
            <p:cNvSpPr txBox="1"/>
            <p:nvPr/>
          </p:nvSpPr>
          <p:spPr>
            <a:xfrm>
              <a:off x="7952886" y="4649943"/>
              <a:ext cx="112723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Receiver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A71E09F-AC1E-E14C-9B35-283CE772EB34}"/>
                </a:ext>
              </a:extLst>
            </p:cNvPr>
            <p:cNvSpPr txBox="1"/>
            <p:nvPr/>
          </p:nvSpPr>
          <p:spPr>
            <a:xfrm>
              <a:off x="5572332" y="4163629"/>
              <a:ext cx="72112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Link-1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A5CBDE2-4A7C-1147-B5FE-E4B366F924B2}"/>
                </a:ext>
              </a:extLst>
            </p:cNvPr>
            <p:cNvSpPr txBox="1"/>
            <p:nvPr/>
          </p:nvSpPr>
          <p:spPr>
            <a:xfrm>
              <a:off x="7265025" y="4164956"/>
              <a:ext cx="75339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Link-2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4643783" y="3967494"/>
              <a:ext cx="875122" cy="398994"/>
              <a:chOff x="9804602" y="3764635"/>
              <a:chExt cx="875122" cy="398994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6348855" y="3961521"/>
              <a:ext cx="875122" cy="398994"/>
              <a:chOff x="9804602" y="3764635"/>
              <a:chExt cx="875122" cy="398994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4" name="Slide Number Placeholder 7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287024"/>
      </p:ext>
    </p:extLst>
  </p:cSld>
  <p:clrMapOvr>
    <a:masterClrMapping/>
  </p:clrMapOvr>
  <p:transition spd="med" advTm="63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1341227" y="2687447"/>
            <a:ext cx="1004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sym typeface="Wingdings"/>
              </a:rPr>
              <a:t>How good can CC do with INT as the feedback?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21305" y="3397020"/>
            <a:ext cx="86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sym typeface="Wingdings"/>
              </a:rPr>
              <a:t>We design HPCC to answer this question</a:t>
            </a:r>
          </a:p>
        </p:txBody>
      </p:sp>
      <p:pic>
        <p:nvPicPr>
          <p:cNvPr id="7" name="Picture 2" descr="mage result for idea icon f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0" y="2777703"/>
            <a:ext cx="1202677" cy="123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069775"/>
      </p:ext>
    </p:extLst>
  </p:cSld>
  <p:clrMapOvr>
    <a:masterClrMapping/>
  </p:clrMapOvr>
  <p:transition spd="med" advTm="106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Slow convergence</a:t>
            </a:r>
          </a:p>
          <a:p>
            <a:pPr>
              <a:buFont typeface="ZapfDingbatsITC" charset="0"/>
              <a:buChar char="➢"/>
            </a:pPr>
            <a:r>
              <a:rPr lang="en-US" dirty="0">
                <a:solidFill>
                  <a:srgbClr val="FF0000"/>
                </a:solidFill>
              </a:rPr>
              <a:t>No precise </a:t>
            </a:r>
            <a:r>
              <a:rPr lang="en-US" b="1" dirty="0">
                <a:solidFill>
                  <a:srgbClr val="FF0000"/>
                </a:solidFill>
              </a:rPr>
              <a:t>feedback</a:t>
            </a:r>
            <a:r>
              <a:rPr lang="en-US" dirty="0">
                <a:solidFill>
                  <a:srgbClr val="FF0000"/>
                </a:solidFill>
              </a:rPr>
              <a:t> indicating how much to increase/decrease</a:t>
            </a:r>
            <a:endParaRPr lang="en-US" dirty="0"/>
          </a:p>
          <a:p>
            <a:r>
              <a:rPr lang="en-US" dirty="0"/>
              <a:t>Standing queue</a:t>
            </a:r>
          </a:p>
          <a:p>
            <a:pPr>
              <a:buFont typeface="ZapfDingbatsITC" charset="0"/>
              <a:buChar char="➢"/>
            </a:pPr>
            <a:r>
              <a:rPr lang="en-US" b="1" dirty="0">
                <a:solidFill>
                  <a:srgbClr val="FF0000"/>
                </a:solidFill>
              </a:rPr>
              <a:t>Feedback</a:t>
            </a:r>
            <a:r>
              <a:rPr lang="en-US" dirty="0">
                <a:solidFill>
                  <a:srgbClr val="FF0000"/>
                </a:solidFill>
              </a:rPr>
              <a:t> relies on queue</a:t>
            </a:r>
          </a:p>
          <a:p>
            <a:r>
              <a:rPr lang="en-US" dirty="0"/>
              <a:t>Complex parameter tuning</a:t>
            </a:r>
          </a:p>
          <a:p>
            <a:pPr>
              <a:buFont typeface="ZapfDingbatsITC" charset="0"/>
              <a:buChar char="➢"/>
            </a:pPr>
            <a:r>
              <a:rPr lang="en-US" dirty="0">
                <a:solidFill>
                  <a:srgbClr val="FF0000"/>
                </a:solidFill>
              </a:rPr>
              <a:t>No precise </a:t>
            </a:r>
            <a:r>
              <a:rPr lang="en-US" b="1" dirty="0">
                <a:solidFill>
                  <a:srgbClr val="FF0000"/>
                </a:solidFill>
              </a:rPr>
              <a:t>feedback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need heuristics: lots of parameters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888" y="656640"/>
            <a:ext cx="977296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ITC" charset="0"/>
              <a:buChar char="➢"/>
              <a:tabLst/>
            </a:pPr>
            <a:r>
              <a:rPr lang="en-US" sz="3200" dirty="0">
                <a:solidFill>
                  <a:srgbClr val="FF0000"/>
                </a:solidFill>
              </a:rPr>
              <a:t>One fundamental issue: </a:t>
            </a:r>
            <a:r>
              <a:rPr lang="en-US" sz="3200" b="1" dirty="0">
                <a:solidFill>
                  <a:srgbClr val="FF0000"/>
                </a:solidFill>
              </a:rPr>
              <a:t>coarse-grained feedback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Ligh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"/>
          </p:nvPr>
        </p:nvSpPr>
        <p:spPr>
          <a:xfrm>
            <a:off x="5947772" y="6540500"/>
            <a:ext cx="290106" cy="287258"/>
          </a:xfrm>
        </p:spPr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-3175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HPCC solves the 3 problems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888" y="671761"/>
            <a:ext cx="682719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Using INT</a:t>
            </a: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as the precise feedback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489" y="1393232"/>
            <a:ext cx="301204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Fast convergence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489" y="1852593"/>
            <a:ext cx="838370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Sender knows the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precise rate to adjust to, on every ACK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489" y="2288479"/>
            <a:ext cx="287739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sz="2400" dirty="0">
                <a:solidFill>
                  <a:schemeClr val="accent2"/>
                </a:solidFill>
              </a:rPr>
              <a:t>Near-zero queue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1489" y="2686916"/>
            <a:ext cx="513602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Feedback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does not rely on queue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489" y="3082801"/>
            <a:ext cx="27892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sz="2400" dirty="0">
                <a:solidFill>
                  <a:schemeClr val="accent2"/>
                </a:solidFill>
              </a:rPr>
              <a:t>Few parameters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489" y="3539434"/>
            <a:ext cx="1092125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Precise feedback,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so no need for heuristics which requires many parameters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171495"/>
      </p:ext>
    </p:extLst>
  </p:cSld>
  <p:clrMapOvr>
    <a:masterClrMapping/>
  </p:clrMapOvr>
  <p:transition spd="med" advTm="37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HPCC: overview and challenges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382E5E3-6D32-C042-AB45-D80AAF1936F5}"/>
              </a:ext>
            </a:extLst>
          </p:cNvPr>
          <p:cNvSpPr/>
          <p:nvPr/>
        </p:nvSpPr>
        <p:spPr>
          <a:xfrm>
            <a:off x="8531464" y="4252949"/>
            <a:ext cx="144927" cy="2857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23B4BF5-04C0-6C49-AC7C-BC8D6FCCF0B5}"/>
              </a:ext>
            </a:extLst>
          </p:cNvPr>
          <p:cNvSpPr/>
          <p:nvPr/>
        </p:nvSpPr>
        <p:spPr>
          <a:xfrm>
            <a:off x="8676391" y="4252701"/>
            <a:ext cx="143123" cy="28578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E783987-B905-3A4A-88F3-4D0EC8F65751}"/>
              </a:ext>
            </a:extLst>
          </p:cNvPr>
          <p:cNvSpPr/>
          <p:nvPr/>
        </p:nvSpPr>
        <p:spPr>
          <a:xfrm>
            <a:off x="8814344" y="4252701"/>
            <a:ext cx="143123" cy="28578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E3ECE934-C85A-464C-946C-0CA320D47BD8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5573381" y="4395839"/>
            <a:ext cx="2958083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FAC8704-7002-F54E-8CF7-009F5835C1EB}"/>
              </a:ext>
            </a:extLst>
          </p:cNvPr>
          <p:cNvSpPr txBox="1"/>
          <p:nvPr/>
        </p:nvSpPr>
        <p:spPr>
          <a:xfrm>
            <a:off x="8482410" y="4538481"/>
            <a:ext cx="75058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ACK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386057" y="3198924"/>
            <a:ext cx="1292341" cy="1456618"/>
            <a:chOff x="2217350" y="3538826"/>
            <a:chExt cx="1292341" cy="1456618"/>
          </a:xfrm>
        </p:grpSpPr>
        <p:pic>
          <p:nvPicPr>
            <p:cNvPr id="35" name="Picture 2" descr="mage result for refres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176" y="3538826"/>
              <a:ext cx="832616" cy="83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2217350" y="4349113"/>
              <a:ext cx="1292341" cy="6463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US" dirty="0"/>
                <a:t>Adjust rate </a:t>
              </a:r>
            </a:p>
            <a:p>
              <a:pPr algn="ctr"/>
              <a:r>
                <a:rPr lang="en-US" dirty="0"/>
                <a:t>per ACK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035705" y="1946340"/>
            <a:ext cx="5044971" cy="2449251"/>
            <a:chOff x="5018490" y="2175669"/>
            <a:chExt cx="5044971" cy="2449251"/>
          </a:xfrm>
        </p:grpSpPr>
        <p:sp>
          <p:nvSpPr>
            <p:cNvPr id="38" name="TextBox 37"/>
            <p:cNvSpPr txBox="1"/>
            <p:nvPr/>
          </p:nvSpPr>
          <p:spPr>
            <a:xfrm>
              <a:off x="5018490" y="2175669"/>
              <a:ext cx="5044971" cy="89255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FF0000"/>
                  </a:solidFill>
                </a:rPr>
                <a:t>Challenge 1: Feedback delay: </a:t>
              </a:r>
            </a:p>
            <a:p>
              <a:pPr algn="l"/>
              <a:r>
                <a:rPr lang="en-US" sz="2400" dirty="0">
                  <a:solidFill>
                    <a:srgbClr val="FF0000"/>
                  </a:solidFill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</a:rPr>
                <a:t>Pkt</a:t>
              </a:r>
              <a:r>
                <a:rPr lang="en-US" sz="2000" dirty="0">
                  <a:solidFill>
                    <a:srgbClr val="FF0000"/>
                  </a:solidFill>
                </a:rPr>
                <a:t>/ACK may gets delayed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5538867" y="3060999"/>
              <a:ext cx="719864" cy="338196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lg" len="me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6258731" y="3060999"/>
              <a:ext cx="579997" cy="319904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lg" len="me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6248922" y="3060999"/>
              <a:ext cx="9809" cy="156392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lg" len="me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935335" y="2367168"/>
            <a:ext cx="4602543" cy="1221571"/>
            <a:chOff x="325735" y="4339664"/>
            <a:chExt cx="4602543" cy="1221571"/>
          </a:xfrm>
        </p:grpSpPr>
        <p:sp>
          <p:nvSpPr>
            <p:cNvPr id="53" name="TextBox 52"/>
            <p:cNvSpPr txBox="1"/>
            <p:nvPr/>
          </p:nvSpPr>
          <p:spPr>
            <a:xfrm>
              <a:off x="325735" y="4339664"/>
              <a:ext cx="4602543" cy="83099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800">
                  <a:solidFill>
                    <a:srgbClr val="FF0000"/>
                  </a:solidFill>
                </a:defRPr>
              </a:lvl1pPr>
            </a:lstStyle>
            <a:p>
              <a:pPr algn="l"/>
              <a:r>
                <a:rPr lang="en-US" dirty="0"/>
                <a:t>Challenge 2: Overreaction:</a:t>
              </a:r>
            </a:p>
            <a:p>
              <a:r>
                <a:rPr lang="en-US" sz="2000" dirty="0"/>
                <a:t>- Diff ACKs bring overlapping feedback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2425894" y="5170661"/>
              <a:ext cx="389730" cy="390574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lg" len="me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8EABDF73-D1FF-974D-AD6C-DE2C6CAD8CF0}"/>
              </a:ext>
            </a:extLst>
          </p:cNvPr>
          <p:cNvSpPr/>
          <p:nvPr/>
        </p:nvSpPr>
        <p:spPr>
          <a:xfrm>
            <a:off x="5700537" y="3151574"/>
            <a:ext cx="534747" cy="2857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pkt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D2379CD7-A5D5-7648-AA17-5FA5FBE40D51}"/>
              </a:ext>
            </a:extLst>
          </p:cNvPr>
          <p:cNvSpPr/>
          <p:nvPr/>
        </p:nvSpPr>
        <p:spPr>
          <a:xfrm>
            <a:off x="7063143" y="3152094"/>
            <a:ext cx="534747" cy="2857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pkt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1E0AC23-F01C-DE44-BB9A-F828D73A6C9C}"/>
              </a:ext>
            </a:extLst>
          </p:cNvPr>
          <p:cNvSpPr/>
          <p:nvPr/>
        </p:nvSpPr>
        <p:spPr>
          <a:xfrm>
            <a:off x="7597890" y="3152094"/>
            <a:ext cx="143123" cy="28578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D5E93BEE-02AA-A142-A40D-390C402141DF}"/>
              </a:ext>
            </a:extLst>
          </p:cNvPr>
          <p:cNvSpPr/>
          <p:nvPr/>
        </p:nvSpPr>
        <p:spPr>
          <a:xfrm>
            <a:off x="8482410" y="3151823"/>
            <a:ext cx="534747" cy="2857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pkt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5080DEC-66E9-F641-B53D-64A246AB7505}"/>
              </a:ext>
            </a:extLst>
          </p:cNvPr>
          <p:cNvSpPr/>
          <p:nvPr/>
        </p:nvSpPr>
        <p:spPr>
          <a:xfrm>
            <a:off x="9017157" y="3151823"/>
            <a:ext cx="143123" cy="28578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5BB4BB3C-182E-9142-B3B2-F3E18891E41D}"/>
              </a:ext>
            </a:extLst>
          </p:cNvPr>
          <p:cNvSpPr/>
          <p:nvPr/>
        </p:nvSpPr>
        <p:spPr>
          <a:xfrm>
            <a:off x="9155110" y="3151574"/>
            <a:ext cx="143123" cy="28578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2D14B9A6-550D-5540-8B08-22994FD84A59}"/>
              </a:ext>
            </a:extLst>
          </p:cNvPr>
          <p:cNvCxnSpPr>
            <a:cxnSpLocks/>
          </p:cNvCxnSpPr>
          <p:nvPr/>
        </p:nvCxnSpPr>
        <p:spPr>
          <a:xfrm flipV="1">
            <a:off x="6932838" y="3517549"/>
            <a:ext cx="632924" cy="241171"/>
          </a:xfrm>
          <a:prstGeom prst="straightConnector1">
            <a:avLst/>
          </a:prstGeom>
          <a:ln w="38100" cmpd="dbl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xmlns="" id="{9CECBC2A-DC80-C740-84C1-5EBB61C6CBF4}"/>
              </a:ext>
            </a:extLst>
          </p:cNvPr>
          <p:cNvCxnSpPr>
            <a:cxnSpLocks/>
          </p:cNvCxnSpPr>
          <p:nvPr/>
        </p:nvCxnSpPr>
        <p:spPr>
          <a:xfrm flipV="1">
            <a:off x="8670065" y="3482108"/>
            <a:ext cx="563956" cy="248475"/>
          </a:xfrm>
          <a:prstGeom prst="straightConnector1">
            <a:avLst/>
          </a:prstGeom>
          <a:ln w="38100" cmpd="dbl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xmlns="" id="{1A6286F5-50B6-2D40-871A-EC09276ECB71}"/>
              </a:ext>
            </a:extLst>
          </p:cNvPr>
          <p:cNvCxnSpPr/>
          <p:nvPr/>
        </p:nvCxnSpPr>
        <p:spPr>
          <a:xfrm>
            <a:off x="5485046" y="3294464"/>
            <a:ext cx="21549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34F94CDE-7BFF-B043-A780-834E87BD2923}"/>
              </a:ext>
            </a:extLst>
          </p:cNvPr>
          <p:cNvCxnSpPr>
            <a:cxnSpLocks/>
          </p:cNvCxnSpPr>
          <p:nvPr/>
        </p:nvCxnSpPr>
        <p:spPr>
          <a:xfrm>
            <a:off x="6235284" y="3294464"/>
            <a:ext cx="7655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28CD1F33-130E-984F-9082-7FCFF25BF316}"/>
              </a:ext>
            </a:extLst>
          </p:cNvPr>
          <p:cNvCxnSpPr>
            <a:cxnSpLocks/>
          </p:cNvCxnSpPr>
          <p:nvPr/>
        </p:nvCxnSpPr>
        <p:spPr>
          <a:xfrm flipV="1">
            <a:off x="7775751" y="3294713"/>
            <a:ext cx="671920" cy="2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1837D43-D6A5-C741-A8D5-6418A6266568}"/>
              </a:ext>
            </a:extLst>
          </p:cNvPr>
          <p:cNvSpPr txBox="1"/>
          <p:nvPr/>
        </p:nvSpPr>
        <p:spPr>
          <a:xfrm>
            <a:off x="7129323" y="3568654"/>
            <a:ext cx="5425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57840DF-58A8-9340-B059-6E32E3CA1FD2}"/>
              </a:ext>
            </a:extLst>
          </p:cNvPr>
          <p:cNvSpPr txBox="1"/>
          <p:nvPr/>
        </p:nvSpPr>
        <p:spPr>
          <a:xfrm>
            <a:off x="8792198" y="3530391"/>
            <a:ext cx="49842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INT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4770419" y="3400358"/>
            <a:ext cx="5688142" cy="1311231"/>
            <a:chOff x="3391978" y="3647444"/>
            <a:chExt cx="5688142" cy="1311231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9A105CBD-9665-1D47-BF90-1E45B2F484E5}"/>
                </a:ext>
              </a:extLst>
            </p:cNvPr>
            <p:cNvCxnSpPr>
              <a:cxnSpLocks/>
            </p:cNvCxnSpPr>
            <p:nvPr/>
          </p:nvCxnSpPr>
          <p:spPr>
            <a:xfrm>
              <a:off x="7223977" y="4151970"/>
              <a:ext cx="8532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C822EAA2-15AB-D24D-BEF1-B20703122A6D}"/>
                </a:ext>
              </a:extLst>
            </p:cNvPr>
            <p:cNvCxnSpPr>
              <a:cxnSpLocks/>
            </p:cNvCxnSpPr>
            <p:nvPr/>
          </p:nvCxnSpPr>
          <p:spPr>
            <a:xfrm>
              <a:off x="5539444" y="4150206"/>
              <a:ext cx="7904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60B9175A-8B17-B74C-8454-8D4DE0A80CFF}"/>
                </a:ext>
              </a:extLst>
            </p:cNvPr>
            <p:cNvCxnSpPr>
              <a:cxnSpLocks/>
            </p:cNvCxnSpPr>
            <p:nvPr/>
          </p:nvCxnSpPr>
          <p:spPr>
            <a:xfrm>
              <a:off x="4190575" y="4150206"/>
              <a:ext cx="45320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4CB8B9DE-FF8A-7C41-870E-CD3F825A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6799" y="3647444"/>
              <a:ext cx="634361" cy="984354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xmlns="" id="{17255CBA-5635-F146-B185-176C8DE38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77267" y="3647444"/>
              <a:ext cx="634361" cy="984354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535300EA-7EBE-A34F-89FF-3B8221D6F7D2}"/>
                </a:ext>
              </a:extLst>
            </p:cNvPr>
            <p:cNvSpPr txBox="1"/>
            <p:nvPr/>
          </p:nvSpPr>
          <p:spPr>
            <a:xfrm>
              <a:off x="3391978" y="4650898"/>
              <a:ext cx="9301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Sender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5920A5D4-8E05-774E-8824-3B7F2E6D9104}"/>
                </a:ext>
              </a:extLst>
            </p:cNvPr>
            <p:cNvSpPr txBox="1"/>
            <p:nvPr/>
          </p:nvSpPr>
          <p:spPr>
            <a:xfrm>
              <a:off x="7952886" y="4649943"/>
              <a:ext cx="112723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Receiver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7A71E09F-AC1E-E14C-9B35-283CE772EB34}"/>
                </a:ext>
              </a:extLst>
            </p:cNvPr>
            <p:cNvSpPr txBox="1"/>
            <p:nvPr/>
          </p:nvSpPr>
          <p:spPr>
            <a:xfrm>
              <a:off x="5572332" y="4163629"/>
              <a:ext cx="72112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Link-1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A5CBDE2-4A7C-1147-B5FE-E4B366F924B2}"/>
                </a:ext>
              </a:extLst>
            </p:cNvPr>
            <p:cNvSpPr txBox="1"/>
            <p:nvPr/>
          </p:nvSpPr>
          <p:spPr>
            <a:xfrm>
              <a:off x="7265025" y="4164956"/>
              <a:ext cx="75339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Link-2</a:t>
              </a: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4643783" y="3967494"/>
              <a:ext cx="875122" cy="398994"/>
              <a:chOff x="9804602" y="3764635"/>
              <a:chExt cx="875122" cy="398994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6348855" y="3961521"/>
              <a:ext cx="875122" cy="398994"/>
              <a:chOff x="9804602" y="3764635"/>
              <a:chExt cx="875122" cy="398994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962254"/>
      </p:ext>
    </p:extLst>
  </p:cSld>
  <p:clrMapOvr>
    <a:masterClrMapping/>
  </p:clrMapOvr>
  <p:transition spd="med" advTm="42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3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  <p:bldP spid="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tolerate feedback delay</a:t>
            </a:r>
          </a:p>
        </p:txBody>
      </p:sp>
      <p:sp>
        <p:nvSpPr>
          <p:cNvPr id="192" name="Slide Number Placeholder 19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7568D20-D2D7-324D-BADE-79ABFD97AA7C}"/>
              </a:ext>
            </a:extLst>
          </p:cNvPr>
          <p:cNvSpPr/>
          <p:nvPr/>
        </p:nvSpPr>
        <p:spPr>
          <a:xfrm>
            <a:off x="2110695" y="2746146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41B3EC6-AF4E-2645-96BC-12AE6FE0DD36}"/>
              </a:ext>
            </a:extLst>
          </p:cNvPr>
          <p:cNvSpPr/>
          <p:nvPr/>
        </p:nvSpPr>
        <p:spPr>
          <a:xfrm>
            <a:off x="2346389" y="2746146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7CCE51-0533-2743-9332-F53F44DE9F41}"/>
              </a:ext>
            </a:extLst>
          </p:cNvPr>
          <p:cNvSpPr/>
          <p:nvPr/>
        </p:nvSpPr>
        <p:spPr>
          <a:xfrm>
            <a:off x="2582083" y="2746146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F2C532B-20AA-954C-8C0F-E669CA0DADD8}"/>
              </a:ext>
            </a:extLst>
          </p:cNvPr>
          <p:cNvSpPr/>
          <p:nvPr/>
        </p:nvSpPr>
        <p:spPr>
          <a:xfrm>
            <a:off x="2817777" y="2746146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9FE5DB3-CE16-FB45-8E46-C2725C7C22C8}"/>
              </a:ext>
            </a:extLst>
          </p:cNvPr>
          <p:cNvSpPr/>
          <p:nvPr/>
        </p:nvSpPr>
        <p:spPr>
          <a:xfrm>
            <a:off x="3053471" y="2746146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67C226A-1116-EC49-AF8F-D3F257A3E733}"/>
              </a:ext>
            </a:extLst>
          </p:cNvPr>
          <p:cNvGrpSpPr/>
          <p:nvPr/>
        </p:nvGrpSpPr>
        <p:grpSpPr>
          <a:xfrm>
            <a:off x="2674353" y="2273709"/>
            <a:ext cx="1225014" cy="760826"/>
            <a:chOff x="2054447" y="4800471"/>
            <a:chExt cx="1225014" cy="760826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93A38FF2-3CB6-0240-9BDA-AC46D4CE62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6954" y="5240688"/>
              <a:ext cx="1" cy="3206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0B42F3D-FE06-F447-A7AB-500C8DDFBDE6}"/>
                </a:ext>
              </a:extLst>
            </p:cNvPr>
            <p:cNvSpPr txBox="1"/>
            <p:nvPr/>
          </p:nvSpPr>
          <p:spPr>
            <a:xfrm>
              <a:off x="2054447" y="4800471"/>
              <a:ext cx="12250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feedback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FA306D4-75D3-5F4A-83B4-4C762CE001F8}"/>
              </a:ext>
            </a:extLst>
          </p:cNvPr>
          <p:cNvSpPr/>
          <p:nvPr/>
        </p:nvSpPr>
        <p:spPr>
          <a:xfrm>
            <a:off x="3364154" y="2746146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5C4E980-37BA-944E-A265-CB048B97426E}"/>
              </a:ext>
            </a:extLst>
          </p:cNvPr>
          <p:cNvSpPr/>
          <p:nvPr/>
        </p:nvSpPr>
        <p:spPr>
          <a:xfrm>
            <a:off x="3762211" y="2746146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EB030FE-153F-434B-98E9-262E31F078F7}"/>
              </a:ext>
            </a:extLst>
          </p:cNvPr>
          <p:cNvSpPr/>
          <p:nvPr/>
        </p:nvSpPr>
        <p:spPr>
          <a:xfrm>
            <a:off x="4160268" y="2746146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920008" y="2974746"/>
            <a:ext cx="2876600" cy="477023"/>
            <a:chOff x="2192837" y="4429028"/>
            <a:chExt cx="2876600" cy="47702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B8B3BA66-AF32-814C-8EA6-683EBF590B03}"/>
                </a:ext>
              </a:extLst>
            </p:cNvPr>
            <p:cNvCxnSpPr>
              <a:cxnSpLocks/>
            </p:cNvCxnSpPr>
            <p:nvPr/>
          </p:nvCxnSpPr>
          <p:spPr>
            <a:xfrm>
              <a:off x="2290167" y="4496496"/>
              <a:ext cx="27792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103CE30-64BE-A84C-AC65-77DBBA5942AC}"/>
                </a:ext>
              </a:extLst>
            </p:cNvPr>
            <p:cNvSpPr txBox="1"/>
            <p:nvPr/>
          </p:nvSpPr>
          <p:spPr>
            <a:xfrm>
              <a:off x="3386201" y="4444386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E696D98-64AC-F04E-9200-5352C7636201}"/>
                </a:ext>
              </a:extLst>
            </p:cNvPr>
            <p:cNvSpPr txBox="1"/>
            <p:nvPr/>
          </p:nvSpPr>
          <p:spPr>
            <a:xfrm>
              <a:off x="2192837" y="442902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5B31A33-74C1-0244-86D3-5168B7C3B950}"/>
                </a:ext>
              </a:extLst>
            </p:cNvPr>
            <p:cNvSpPr txBox="1"/>
            <p:nvPr/>
          </p:nvSpPr>
          <p:spPr>
            <a:xfrm>
              <a:off x="4481246" y="4444386"/>
              <a:ext cx="490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2T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76CCEFB-7A84-4349-B13F-95AC62A43448}"/>
              </a:ext>
            </a:extLst>
          </p:cNvPr>
          <p:cNvSpPr txBox="1"/>
          <p:nvPr/>
        </p:nvSpPr>
        <p:spPr>
          <a:xfrm>
            <a:off x="2318117" y="1301259"/>
            <a:ext cx="2694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Rate </a:t>
            </a:r>
            <a:r>
              <a:rPr lang="en-US" sz="1800" dirty="0"/>
              <a:t>(DCQCN/TIMELY)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24275F7-21D7-1146-AC7D-5D64A1D900D0}"/>
              </a:ext>
            </a:extLst>
          </p:cNvPr>
          <p:cNvSpPr/>
          <p:nvPr/>
        </p:nvSpPr>
        <p:spPr>
          <a:xfrm>
            <a:off x="2110695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9D235C2-1A01-7745-B3BB-A41025F9FD98}"/>
              </a:ext>
            </a:extLst>
          </p:cNvPr>
          <p:cNvSpPr/>
          <p:nvPr/>
        </p:nvSpPr>
        <p:spPr>
          <a:xfrm>
            <a:off x="2346389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11D1BD84-1D64-4A41-9304-B278C849BCA9}"/>
              </a:ext>
            </a:extLst>
          </p:cNvPr>
          <p:cNvSpPr/>
          <p:nvPr/>
        </p:nvSpPr>
        <p:spPr>
          <a:xfrm>
            <a:off x="2582083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9E94FA91-0BCF-D647-A0CF-A6B8FD00FA59}"/>
              </a:ext>
            </a:extLst>
          </p:cNvPr>
          <p:cNvSpPr/>
          <p:nvPr/>
        </p:nvSpPr>
        <p:spPr>
          <a:xfrm>
            <a:off x="2817777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1302310-0608-1045-B904-33C72572C117}"/>
              </a:ext>
            </a:extLst>
          </p:cNvPr>
          <p:cNvSpPr/>
          <p:nvPr/>
        </p:nvSpPr>
        <p:spPr>
          <a:xfrm>
            <a:off x="3053471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E8F6750A-C74F-DB4D-9C7F-00DDB960EE48}"/>
              </a:ext>
            </a:extLst>
          </p:cNvPr>
          <p:cNvGrpSpPr/>
          <p:nvPr/>
        </p:nvGrpSpPr>
        <p:grpSpPr>
          <a:xfrm>
            <a:off x="4487085" y="3997298"/>
            <a:ext cx="1225014" cy="797561"/>
            <a:chOff x="9343123" y="4762508"/>
            <a:chExt cx="1225014" cy="797561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1FA7142F-0986-0D4B-95D9-3E09080356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5630" y="5229688"/>
              <a:ext cx="1" cy="3303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A7F34516-7D7D-9947-B762-62B5F952C3BA}"/>
                </a:ext>
              </a:extLst>
            </p:cNvPr>
            <p:cNvSpPr txBox="1"/>
            <p:nvPr/>
          </p:nvSpPr>
          <p:spPr>
            <a:xfrm>
              <a:off x="9343123" y="4762508"/>
              <a:ext cx="12250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feedback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BA59180-EAC5-1F48-839D-ABA5C4AD86F4}"/>
              </a:ext>
            </a:extLst>
          </p:cNvPr>
          <p:cNvSpPr/>
          <p:nvPr/>
        </p:nvSpPr>
        <p:spPr>
          <a:xfrm>
            <a:off x="5177408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0B4CE654-01D2-3941-A1AC-77A10CE48402}"/>
              </a:ext>
            </a:extLst>
          </p:cNvPr>
          <p:cNvSpPr/>
          <p:nvPr/>
        </p:nvSpPr>
        <p:spPr>
          <a:xfrm>
            <a:off x="5575465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FEC25DD-5A9E-9A45-AD65-7FF5B83239B2}"/>
              </a:ext>
            </a:extLst>
          </p:cNvPr>
          <p:cNvSpPr/>
          <p:nvPr/>
        </p:nvSpPr>
        <p:spPr>
          <a:xfrm>
            <a:off x="5973522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A222F421-C3E3-034F-9F6C-930DBBF69EEA}"/>
              </a:ext>
            </a:extLst>
          </p:cNvPr>
          <p:cNvGrpSpPr/>
          <p:nvPr/>
        </p:nvGrpSpPr>
        <p:grpSpPr>
          <a:xfrm>
            <a:off x="1920008" y="4733535"/>
            <a:ext cx="4345181" cy="477023"/>
            <a:chOff x="6672589" y="5503235"/>
            <a:chExt cx="4345181" cy="477023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B68793C7-9C88-FF48-BA06-B806C1645DE2}"/>
                </a:ext>
              </a:extLst>
            </p:cNvPr>
            <p:cNvCxnSpPr>
              <a:cxnSpLocks/>
            </p:cNvCxnSpPr>
            <p:nvPr/>
          </p:nvCxnSpPr>
          <p:spPr>
            <a:xfrm>
              <a:off x="6769919" y="5570703"/>
              <a:ext cx="42478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A1F5B54B-C775-8E45-82A0-FBC76CA1059A}"/>
                </a:ext>
              </a:extLst>
            </p:cNvPr>
            <p:cNvSpPr txBox="1"/>
            <p:nvPr/>
          </p:nvSpPr>
          <p:spPr>
            <a:xfrm>
              <a:off x="7865953" y="5518593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02D49538-BBF7-0046-8778-F30E70EDAEBB}"/>
                </a:ext>
              </a:extLst>
            </p:cNvPr>
            <p:cNvSpPr txBox="1"/>
            <p:nvPr/>
          </p:nvSpPr>
          <p:spPr>
            <a:xfrm>
              <a:off x="6672589" y="550323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5C9984C-F649-3748-9A89-1E076A1DEC17}"/>
                </a:ext>
              </a:extLst>
            </p:cNvPr>
            <p:cNvSpPr txBox="1"/>
            <p:nvPr/>
          </p:nvSpPr>
          <p:spPr>
            <a:xfrm>
              <a:off x="8960998" y="5518593"/>
              <a:ext cx="490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2T</a:t>
              </a: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C4263331-B231-D24A-A61A-2530D06BA6ED}"/>
              </a:ext>
            </a:extLst>
          </p:cNvPr>
          <p:cNvSpPr/>
          <p:nvPr/>
        </p:nvSpPr>
        <p:spPr>
          <a:xfrm>
            <a:off x="3287068" y="450258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6231558-CC4E-0E4A-899A-ACFC134E20A4}"/>
              </a:ext>
            </a:extLst>
          </p:cNvPr>
          <p:cNvSpPr/>
          <p:nvPr/>
        </p:nvSpPr>
        <p:spPr>
          <a:xfrm>
            <a:off x="3522762" y="450258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6D140E97-6A7A-6347-BF8E-1775A7B9A1AD}"/>
              </a:ext>
            </a:extLst>
          </p:cNvPr>
          <p:cNvSpPr/>
          <p:nvPr/>
        </p:nvSpPr>
        <p:spPr>
          <a:xfrm>
            <a:off x="3758456" y="450258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4FDAEF50-E5F8-A740-A4AF-2429D7A86452}"/>
              </a:ext>
            </a:extLst>
          </p:cNvPr>
          <p:cNvSpPr/>
          <p:nvPr/>
        </p:nvSpPr>
        <p:spPr>
          <a:xfrm>
            <a:off x="3994150" y="450258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45369813-60FF-EA41-9C9E-0E222165C6AC}"/>
              </a:ext>
            </a:extLst>
          </p:cNvPr>
          <p:cNvSpPr/>
          <p:nvPr/>
        </p:nvSpPr>
        <p:spPr>
          <a:xfrm>
            <a:off x="4229844" y="450258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F33E8FD-300E-954E-A9E9-8510DB5B1732}"/>
              </a:ext>
            </a:extLst>
          </p:cNvPr>
          <p:cNvSpPr/>
          <p:nvPr/>
        </p:nvSpPr>
        <p:spPr>
          <a:xfrm>
            <a:off x="4465538" y="450731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E14C5040-24D9-ED48-BB40-2AC94F057B97}"/>
              </a:ext>
            </a:extLst>
          </p:cNvPr>
          <p:cNvSpPr/>
          <p:nvPr/>
        </p:nvSpPr>
        <p:spPr>
          <a:xfrm>
            <a:off x="4701232" y="450731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18A6BA97-5C3E-5B42-A57C-93C373F29813}"/>
              </a:ext>
            </a:extLst>
          </p:cNvPr>
          <p:cNvSpPr/>
          <p:nvPr/>
        </p:nvSpPr>
        <p:spPr>
          <a:xfrm>
            <a:off x="4936926" y="450731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CF21E07C-40E4-2B4B-B502-3E819087DDE7}"/>
              </a:ext>
            </a:extLst>
          </p:cNvPr>
          <p:cNvSpPr/>
          <p:nvPr/>
        </p:nvSpPr>
        <p:spPr>
          <a:xfrm>
            <a:off x="-919325" y="2598635"/>
            <a:ext cx="3627539" cy="609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No congestion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E74E6C70-9564-A545-922F-C25A6BDABFD0}"/>
              </a:ext>
            </a:extLst>
          </p:cNvPr>
          <p:cNvSpPr/>
          <p:nvPr/>
        </p:nvSpPr>
        <p:spPr>
          <a:xfrm>
            <a:off x="-2302956" y="4259752"/>
            <a:ext cx="6135862" cy="781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Congestion 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7B47B0A9-FE7F-4741-8B93-47720CB0D45A}"/>
              </a:ext>
            </a:extLst>
          </p:cNvPr>
          <p:cNvGrpSpPr/>
          <p:nvPr/>
        </p:nvGrpSpPr>
        <p:grpSpPr>
          <a:xfrm>
            <a:off x="2048605" y="3919153"/>
            <a:ext cx="3008122" cy="546883"/>
            <a:chOff x="6801186" y="4688853"/>
            <a:chExt cx="3008122" cy="546883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460FE501-2BD5-F44F-92B0-DA04688C9E11}"/>
                </a:ext>
              </a:extLst>
            </p:cNvPr>
            <p:cNvSpPr txBox="1"/>
            <p:nvPr/>
          </p:nvSpPr>
          <p:spPr>
            <a:xfrm>
              <a:off x="6801186" y="4688853"/>
              <a:ext cx="2249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High rate persists </a:t>
              </a:r>
            </a:p>
          </p:txBody>
        </p:sp>
        <p:sp>
          <p:nvSpPr>
            <p:cNvPr id="87" name="Left Brace 86">
              <a:extLst>
                <a:ext uri="{FF2B5EF4-FFF2-40B4-BE49-F238E27FC236}">
                  <a16:creationId xmlns:a16="http://schemas.microsoft.com/office/drawing/2014/main" xmlns="" id="{1CD5A75F-CC3B-B844-8151-55C6C8D4FF1A}"/>
                </a:ext>
              </a:extLst>
            </p:cNvPr>
            <p:cNvSpPr/>
            <p:nvPr/>
          </p:nvSpPr>
          <p:spPr>
            <a:xfrm rot="5400000">
              <a:off x="8253624" y="3680051"/>
              <a:ext cx="140914" cy="2970455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622651" y="4885437"/>
            <a:ext cx="3179075" cy="1272525"/>
            <a:chOff x="8375232" y="5655137"/>
            <a:chExt cx="3179075" cy="1272525"/>
          </a:xfrm>
        </p:grpSpPr>
        <p:sp>
          <p:nvSpPr>
            <p:cNvPr id="89" name="TextBox 88"/>
            <p:cNvSpPr txBox="1"/>
            <p:nvPr/>
          </p:nvSpPr>
          <p:spPr>
            <a:xfrm>
              <a:off x="8375232" y="5911999"/>
              <a:ext cx="317907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Can be &gt;&gt; T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Because T is very low and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queueing delay dominates</a:t>
              </a:r>
            </a:p>
          </p:txBody>
        </p:sp>
        <p:sp>
          <p:nvSpPr>
            <p:cNvPr id="90" name="Up Arrow 89"/>
            <p:cNvSpPr/>
            <p:nvPr/>
          </p:nvSpPr>
          <p:spPr>
            <a:xfrm>
              <a:off x="9745600" y="5655137"/>
              <a:ext cx="235695" cy="277625"/>
            </a:xfrm>
            <a:prstGeom prst="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Rectangle 91"/>
          <p:cNvSpPr/>
          <p:nvPr/>
        </p:nvSpPr>
        <p:spPr>
          <a:xfrm>
            <a:off x="2041042" y="3398564"/>
            <a:ext cx="2462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/>
              <a:t>(T is the b</a:t>
            </a:r>
            <a:r>
              <a:rPr lang="en-US" sz="2000" dirty="0"/>
              <a:t>ase RTT )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E76CCEFB-7A84-4349-B13F-95AC62A43448}"/>
              </a:ext>
            </a:extLst>
          </p:cNvPr>
          <p:cNvSpPr txBox="1"/>
          <p:nvPr/>
        </p:nvSpPr>
        <p:spPr>
          <a:xfrm>
            <a:off x="8522143" y="1278398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HPCC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954158"/>
            <a:ext cx="6690426" cy="5360421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707829" y="3476339"/>
            <a:ext cx="5630783" cy="1718861"/>
            <a:chOff x="5707829" y="2595091"/>
            <a:chExt cx="5630783" cy="1718861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B24275F7-21D7-1146-AC7D-5D64A1D900D0}"/>
                </a:ext>
              </a:extLst>
            </p:cNvPr>
            <p:cNvSpPr/>
            <p:nvPr/>
          </p:nvSpPr>
          <p:spPr>
            <a:xfrm>
              <a:off x="7184118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89D235C2-1A01-7745-B3BB-A41025F9FD98}"/>
                </a:ext>
              </a:extLst>
            </p:cNvPr>
            <p:cNvSpPr/>
            <p:nvPr/>
          </p:nvSpPr>
          <p:spPr>
            <a:xfrm>
              <a:off x="7419812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11D1BD84-1D64-4A41-9304-B278C849BCA9}"/>
                </a:ext>
              </a:extLst>
            </p:cNvPr>
            <p:cNvSpPr/>
            <p:nvPr/>
          </p:nvSpPr>
          <p:spPr>
            <a:xfrm>
              <a:off x="7655506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xmlns="" id="{9E94FA91-0BCF-D647-A0CF-A6B8FD00FA59}"/>
                </a:ext>
              </a:extLst>
            </p:cNvPr>
            <p:cNvSpPr/>
            <p:nvPr/>
          </p:nvSpPr>
          <p:spPr>
            <a:xfrm>
              <a:off x="7891200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81302310-0608-1045-B904-33C72572C117}"/>
                </a:ext>
              </a:extLst>
            </p:cNvPr>
            <p:cNvSpPr/>
            <p:nvPr/>
          </p:nvSpPr>
          <p:spPr>
            <a:xfrm>
              <a:off x="8126894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xmlns="" id="{E8F6750A-C74F-DB4D-9C7F-00DDB960EE48}"/>
                </a:ext>
              </a:extLst>
            </p:cNvPr>
            <p:cNvGrpSpPr/>
            <p:nvPr/>
          </p:nvGrpSpPr>
          <p:grpSpPr>
            <a:xfrm>
              <a:off x="9560508" y="3110930"/>
              <a:ext cx="1225014" cy="792046"/>
              <a:chOff x="9343123" y="4772746"/>
              <a:chExt cx="1225014" cy="792046"/>
            </a:xfrm>
          </p:grpSpPr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xmlns="" id="{1FA7142F-0986-0D4B-95D9-3E09080356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55630" y="5234411"/>
                <a:ext cx="1" cy="3303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xmlns="" id="{A7F34516-7D7D-9947-B762-62B5F952C3BA}"/>
                  </a:ext>
                </a:extLst>
              </p:cNvPr>
              <p:cNvSpPr txBox="1"/>
              <p:nvPr/>
            </p:nvSpPr>
            <p:spPr>
              <a:xfrm>
                <a:off x="9343123" y="4772746"/>
                <a:ext cx="12250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feedback</a:t>
                </a:r>
              </a:p>
            </p:txBody>
          </p:sp>
        </p:grp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xmlns="" id="{8BA59180-EAC5-1F48-839D-ABA5C4AD86F4}"/>
                </a:ext>
              </a:extLst>
            </p:cNvPr>
            <p:cNvSpPr/>
            <p:nvPr/>
          </p:nvSpPr>
          <p:spPr>
            <a:xfrm>
              <a:off x="10250831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xmlns="" id="{0B4CE654-01D2-3941-A1AC-77A10CE48402}"/>
                </a:ext>
              </a:extLst>
            </p:cNvPr>
            <p:cNvSpPr/>
            <p:nvPr/>
          </p:nvSpPr>
          <p:spPr>
            <a:xfrm>
              <a:off x="10648888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xmlns="" id="{DFEC25DD-5A9E-9A45-AD65-7FF5B83239B2}"/>
                </a:ext>
              </a:extLst>
            </p:cNvPr>
            <p:cNvSpPr/>
            <p:nvPr/>
          </p:nvSpPr>
          <p:spPr>
            <a:xfrm>
              <a:off x="11046945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xmlns="" id="{A222F421-C3E3-034F-9F6C-930DBBF69EEA}"/>
                </a:ext>
              </a:extLst>
            </p:cNvPr>
            <p:cNvGrpSpPr/>
            <p:nvPr/>
          </p:nvGrpSpPr>
          <p:grpSpPr>
            <a:xfrm>
              <a:off x="6993431" y="3836929"/>
              <a:ext cx="4345181" cy="477023"/>
              <a:chOff x="6672589" y="5503235"/>
              <a:chExt cx="4345181" cy="477023"/>
            </a:xfrm>
          </p:grpSpPr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xmlns="" id="{B68793C7-9C88-FF48-BA06-B806C1645D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9919" y="5570703"/>
                <a:ext cx="424785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xmlns="" id="{A1F5B54B-C775-8E45-82A0-FBC76CA1059A}"/>
                  </a:ext>
                </a:extLst>
              </p:cNvPr>
              <p:cNvSpPr txBox="1"/>
              <p:nvPr/>
            </p:nvSpPr>
            <p:spPr>
              <a:xfrm>
                <a:off x="7865953" y="5518593"/>
                <a:ext cx="335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xmlns="" id="{02D49538-BBF7-0046-8778-F30E70EDAEBB}"/>
                  </a:ext>
                </a:extLst>
              </p:cNvPr>
              <p:cNvSpPr txBox="1"/>
              <p:nvPr/>
            </p:nvSpPr>
            <p:spPr>
              <a:xfrm>
                <a:off x="6672589" y="5503235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0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xmlns="" id="{85C9984C-F649-3748-9A89-1E076A1DEC17}"/>
                  </a:ext>
                </a:extLst>
              </p:cNvPr>
              <p:cNvSpPr txBox="1"/>
              <p:nvPr/>
            </p:nvSpPr>
            <p:spPr>
              <a:xfrm>
                <a:off x="8960998" y="5518593"/>
                <a:ext cx="4908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2T</a:t>
                </a: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xmlns="" id="{3B4C63C0-B6F3-7C45-AA49-6652AF9B268B}"/>
                </a:ext>
              </a:extLst>
            </p:cNvPr>
            <p:cNvGrpSpPr/>
            <p:nvPr/>
          </p:nvGrpSpPr>
          <p:grpSpPr>
            <a:xfrm>
              <a:off x="5707829" y="2595091"/>
              <a:ext cx="4299772" cy="958708"/>
              <a:chOff x="5366658" y="3107143"/>
              <a:chExt cx="4299772" cy="958708"/>
            </a:xfrm>
          </p:grpSpPr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xmlns="" id="{02A55B3A-C442-5742-A148-4D423BC95B56}"/>
                  </a:ext>
                </a:extLst>
              </p:cNvPr>
              <p:cNvSpPr txBox="1"/>
              <p:nvPr/>
            </p:nvSpPr>
            <p:spPr>
              <a:xfrm>
                <a:off x="5366658" y="3107143"/>
                <a:ext cx="42997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B050"/>
                    </a:solidFill>
                  </a:rPr>
                  <a:t>Each sender use a window to limit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inflight bytes</a:t>
                </a:r>
                <a:r>
                  <a:rPr lang="en-US" sz="2000" dirty="0">
                    <a:solidFill>
                      <a:srgbClr val="00B050"/>
                    </a:solidFill>
                  </a:rPr>
                  <a:t>: </a:t>
                </a:r>
                <a:r>
                  <a:rPr lang="en-US" sz="2000" i="1" dirty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W</a:t>
                </a:r>
                <a:r>
                  <a:rPr lang="en-US" sz="2000" dirty="0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=</a:t>
                </a:r>
                <a:r>
                  <a:rPr lang="en-US" sz="2000" i="1" dirty="0" err="1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target</a:t>
                </a:r>
                <a:r>
                  <a:rPr lang="en-US" sz="2000" dirty="0" err="1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_</a:t>
                </a:r>
                <a:r>
                  <a:rPr lang="en-US" sz="2000" i="1" dirty="0" err="1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rate</a:t>
                </a:r>
                <a:r>
                  <a:rPr lang="en-US" altLang="zh-CN" sz="2000" dirty="0" err="1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×</a:t>
                </a:r>
                <a:r>
                  <a:rPr lang="en-US" altLang="zh-CN" sz="2000" i="1" dirty="0" err="1">
                    <a:solidFill>
                      <a:srgbClr val="00B05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</a:t>
                </a:r>
                <a:endParaRPr lang="en-US" altLang="zh-CN" sz="2000" i="1" dirty="0">
                  <a:solidFill>
                    <a:srgbClr val="00B05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69" name="Left Brace 168">
                <a:extLst>
                  <a:ext uri="{FF2B5EF4-FFF2-40B4-BE49-F238E27FC236}">
                    <a16:creationId xmlns:a16="http://schemas.microsoft.com/office/drawing/2014/main" xmlns="" id="{AD8BEC9A-A457-BB45-893D-AE15821ACC05}"/>
                  </a:ext>
                </a:extLst>
              </p:cNvPr>
              <p:cNvSpPr/>
              <p:nvPr/>
            </p:nvSpPr>
            <p:spPr>
              <a:xfrm rot="5400000">
                <a:off x="7311846" y="3439078"/>
                <a:ext cx="140914" cy="1112631"/>
              </a:xfrm>
              <a:prstGeom prst="leftBrac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5488225"/>
      </p:ext>
    </p:extLst>
  </p:cSld>
  <p:clrMapOvr>
    <a:masterClrMapping/>
  </p:clrMapOvr>
  <p:transition spd="med" advTm="2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7" grpId="0"/>
      <p:bldP spid="54" grpId="0" animBg="1"/>
      <p:bldP spid="55" grpId="0" animBg="1"/>
      <p:bldP spid="56" grpId="0" animBg="1"/>
      <p:bldP spid="57" grpId="0" animBg="1"/>
      <p:bldP spid="58" grpId="0" animBg="1"/>
      <p:bldP spid="62" grpId="0" animBg="1"/>
      <p:bldP spid="63" grpId="0" animBg="1"/>
      <p:bldP spid="64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/>
      <p:bldP spid="92" grpId="0"/>
      <p:bldP spid="149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1: tolerate feedback delay</a:t>
            </a:r>
          </a:p>
        </p:txBody>
      </p:sp>
      <p:sp>
        <p:nvSpPr>
          <p:cNvPr id="192" name="Slide Number Placeholder 19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16</a:t>
            </a:fld>
            <a:endParaRPr lang="uk-UA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24275F7-21D7-1146-AC7D-5D64A1D900D0}"/>
              </a:ext>
            </a:extLst>
          </p:cNvPr>
          <p:cNvSpPr/>
          <p:nvPr/>
        </p:nvSpPr>
        <p:spPr>
          <a:xfrm>
            <a:off x="2110695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89D235C2-1A01-7745-B3BB-A41025F9FD98}"/>
              </a:ext>
            </a:extLst>
          </p:cNvPr>
          <p:cNvSpPr/>
          <p:nvPr/>
        </p:nvSpPr>
        <p:spPr>
          <a:xfrm>
            <a:off x="2346389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11D1BD84-1D64-4A41-9304-B278C849BCA9}"/>
              </a:ext>
            </a:extLst>
          </p:cNvPr>
          <p:cNvSpPr/>
          <p:nvPr/>
        </p:nvSpPr>
        <p:spPr>
          <a:xfrm>
            <a:off x="2582083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9E94FA91-0BCF-D647-A0CF-A6B8FD00FA59}"/>
              </a:ext>
            </a:extLst>
          </p:cNvPr>
          <p:cNvSpPr/>
          <p:nvPr/>
        </p:nvSpPr>
        <p:spPr>
          <a:xfrm>
            <a:off x="2817777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1302310-0608-1045-B904-33C72572C117}"/>
              </a:ext>
            </a:extLst>
          </p:cNvPr>
          <p:cNvSpPr/>
          <p:nvPr/>
        </p:nvSpPr>
        <p:spPr>
          <a:xfrm>
            <a:off x="3053471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E8F6750A-C74F-DB4D-9C7F-00DDB960EE48}"/>
              </a:ext>
            </a:extLst>
          </p:cNvPr>
          <p:cNvGrpSpPr/>
          <p:nvPr/>
        </p:nvGrpSpPr>
        <p:grpSpPr>
          <a:xfrm>
            <a:off x="4487085" y="3997298"/>
            <a:ext cx="1225014" cy="797561"/>
            <a:chOff x="9343123" y="4762508"/>
            <a:chExt cx="1225014" cy="797561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1FA7142F-0986-0D4B-95D9-3E09080356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55630" y="5229688"/>
              <a:ext cx="1" cy="3303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A7F34516-7D7D-9947-B762-62B5F952C3BA}"/>
                </a:ext>
              </a:extLst>
            </p:cNvPr>
            <p:cNvSpPr txBox="1"/>
            <p:nvPr/>
          </p:nvSpPr>
          <p:spPr>
            <a:xfrm>
              <a:off x="9343123" y="4762508"/>
              <a:ext cx="12250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feedback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BA59180-EAC5-1F48-839D-ABA5C4AD86F4}"/>
              </a:ext>
            </a:extLst>
          </p:cNvPr>
          <p:cNvSpPr/>
          <p:nvPr/>
        </p:nvSpPr>
        <p:spPr>
          <a:xfrm>
            <a:off x="5177408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0B4CE654-01D2-3941-A1AC-77A10CE48402}"/>
              </a:ext>
            </a:extLst>
          </p:cNvPr>
          <p:cNvSpPr/>
          <p:nvPr/>
        </p:nvSpPr>
        <p:spPr>
          <a:xfrm>
            <a:off x="5575465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DFEC25DD-5A9E-9A45-AD65-7FF5B83239B2}"/>
              </a:ext>
            </a:extLst>
          </p:cNvPr>
          <p:cNvSpPr/>
          <p:nvPr/>
        </p:nvSpPr>
        <p:spPr>
          <a:xfrm>
            <a:off x="5973522" y="450493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A222F421-C3E3-034F-9F6C-930DBBF69EEA}"/>
              </a:ext>
            </a:extLst>
          </p:cNvPr>
          <p:cNvGrpSpPr/>
          <p:nvPr/>
        </p:nvGrpSpPr>
        <p:grpSpPr>
          <a:xfrm>
            <a:off x="1920008" y="4733535"/>
            <a:ext cx="4345181" cy="477023"/>
            <a:chOff x="6672589" y="5503235"/>
            <a:chExt cx="4345181" cy="477023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B68793C7-9C88-FF48-BA06-B806C1645DE2}"/>
                </a:ext>
              </a:extLst>
            </p:cNvPr>
            <p:cNvCxnSpPr>
              <a:cxnSpLocks/>
            </p:cNvCxnSpPr>
            <p:nvPr/>
          </p:nvCxnSpPr>
          <p:spPr>
            <a:xfrm>
              <a:off x="6769919" y="5570703"/>
              <a:ext cx="42478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A1F5B54B-C775-8E45-82A0-FBC76CA1059A}"/>
                </a:ext>
              </a:extLst>
            </p:cNvPr>
            <p:cNvSpPr txBox="1"/>
            <p:nvPr/>
          </p:nvSpPr>
          <p:spPr>
            <a:xfrm>
              <a:off x="7865953" y="5518593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02D49538-BBF7-0046-8778-F30E70EDAEBB}"/>
                </a:ext>
              </a:extLst>
            </p:cNvPr>
            <p:cNvSpPr txBox="1"/>
            <p:nvPr/>
          </p:nvSpPr>
          <p:spPr>
            <a:xfrm>
              <a:off x="6672589" y="550323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85C9984C-F649-3748-9A89-1E076A1DEC17}"/>
                </a:ext>
              </a:extLst>
            </p:cNvPr>
            <p:cNvSpPr txBox="1"/>
            <p:nvPr/>
          </p:nvSpPr>
          <p:spPr>
            <a:xfrm>
              <a:off x="8960998" y="5518593"/>
              <a:ext cx="490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2T</a:t>
              </a: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C4263331-B231-D24A-A61A-2530D06BA6ED}"/>
              </a:ext>
            </a:extLst>
          </p:cNvPr>
          <p:cNvSpPr/>
          <p:nvPr/>
        </p:nvSpPr>
        <p:spPr>
          <a:xfrm>
            <a:off x="3287068" y="450258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6231558-CC4E-0E4A-899A-ACFC134E20A4}"/>
              </a:ext>
            </a:extLst>
          </p:cNvPr>
          <p:cNvSpPr/>
          <p:nvPr/>
        </p:nvSpPr>
        <p:spPr>
          <a:xfrm>
            <a:off x="3522762" y="450258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6D140E97-6A7A-6347-BF8E-1775A7B9A1AD}"/>
              </a:ext>
            </a:extLst>
          </p:cNvPr>
          <p:cNvSpPr/>
          <p:nvPr/>
        </p:nvSpPr>
        <p:spPr>
          <a:xfrm>
            <a:off x="3758456" y="450258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4FDAEF50-E5F8-A740-A4AF-2429D7A86452}"/>
              </a:ext>
            </a:extLst>
          </p:cNvPr>
          <p:cNvSpPr/>
          <p:nvPr/>
        </p:nvSpPr>
        <p:spPr>
          <a:xfrm>
            <a:off x="3994150" y="450258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45369813-60FF-EA41-9C9E-0E222165C6AC}"/>
              </a:ext>
            </a:extLst>
          </p:cNvPr>
          <p:cNvSpPr/>
          <p:nvPr/>
        </p:nvSpPr>
        <p:spPr>
          <a:xfrm>
            <a:off x="4229844" y="450258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F33E8FD-300E-954E-A9E9-8510DB5B1732}"/>
              </a:ext>
            </a:extLst>
          </p:cNvPr>
          <p:cNvSpPr/>
          <p:nvPr/>
        </p:nvSpPr>
        <p:spPr>
          <a:xfrm>
            <a:off x="4465538" y="450731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E14C5040-24D9-ED48-BB40-2AC94F057B97}"/>
              </a:ext>
            </a:extLst>
          </p:cNvPr>
          <p:cNvSpPr/>
          <p:nvPr/>
        </p:nvSpPr>
        <p:spPr>
          <a:xfrm>
            <a:off x="4701232" y="450731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18A6BA97-5C3E-5B42-A57C-93C373F29813}"/>
              </a:ext>
            </a:extLst>
          </p:cNvPr>
          <p:cNvSpPr/>
          <p:nvPr/>
        </p:nvSpPr>
        <p:spPr>
          <a:xfrm>
            <a:off x="4936926" y="4507315"/>
            <a:ext cx="11980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E74E6C70-9564-A545-922F-C25A6BDABFD0}"/>
              </a:ext>
            </a:extLst>
          </p:cNvPr>
          <p:cNvSpPr/>
          <p:nvPr/>
        </p:nvSpPr>
        <p:spPr>
          <a:xfrm>
            <a:off x="-2302956" y="4259752"/>
            <a:ext cx="6135862" cy="781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Congestion 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6993431" y="3992178"/>
            <a:ext cx="4345181" cy="1203022"/>
            <a:chOff x="6993431" y="3110930"/>
            <a:chExt cx="4345181" cy="1203022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B24275F7-21D7-1146-AC7D-5D64A1D900D0}"/>
                </a:ext>
              </a:extLst>
            </p:cNvPr>
            <p:cNvSpPr/>
            <p:nvPr/>
          </p:nvSpPr>
          <p:spPr>
            <a:xfrm>
              <a:off x="7184118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89D235C2-1A01-7745-B3BB-A41025F9FD98}"/>
                </a:ext>
              </a:extLst>
            </p:cNvPr>
            <p:cNvSpPr/>
            <p:nvPr/>
          </p:nvSpPr>
          <p:spPr>
            <a:xfrm>
              <a:off x="7419812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11D1BD84-1D64-4A41-9304-B278C849BCA9}"/>
                </a:ext>
              </a:extLst>
            </p:cNvPr>
            <p:cNvSpPr/>
            <p:nvPr/>
          </p:nvSpPr>
          <p:spPr>
            <a:xfrm>
              <a:off x="7655506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xmlns="" id="{9E94FA91-0BCF-D647-A0CF-A6B8FD00FA59}"/>
                </a:ext>
              </a:extLst>
            </p:cNvPr>
            <p:cNvSpPr/>
            <p:nvPr/>
          </p:nvSpPr>
          <p:spPr>
            <a:xfrm>
              <a:off x="7891200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81302310-0608-1045-B904-33C72572C117}"/>
                </a:ext>
              </a:extLst>
            </p:cNvPr>
            <p:cNvSpPr/>
            <p:nvPr/>
          </p:nvSpPr>
          <p:spPr>
            <a:xfrm>
              <a:off x="8126894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xmlns="" id="{E8F6750A-C74F-DB4D-9C7F-00DDB960EE48}"/>
                </a:ext>
              </a:extLst>
            </p:cNvPr>
            <p:cNvGrpSpPr/>
            <p:nvPr/>
          </p:nvGrpSpPr>
          <p:grpSpPr>
            <a:xfrm>
              <a:off x="9560508" y="3110930"/>
              <a:ext cx="1225014" cy="792046"/>
              <a:chOff x="9343123" y="4772746"/>
              <a:chExt cx="1225014" cy="792046"/>
            </a:xfrm>
          </p:grpSpPr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xmlns="" id="{1FA7142F-0986-0D4B-95D9-3E09080356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55630" y="5234411"/>
                <a:ext cx="1" cy="3303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xmlns="" id="{A7F34516-7D7D-9947-B762-62B5F952C3BA}"/>
                  </a:ext>
                </a:extLst>
              </p:cNvPr>
              <p:cNvSpPr txBox="1"/>
              <p:nvPr/>
            </p:nvSpPr>
            <p:spPr>
              <a:xfrm>
                <a:off x="9343123" y="4772746"/>
                <a:ext cx="12250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feedback</a:t>
                </a:r>
              </a:p>
            </p:txBody>
          </p:sp>
        </p:grp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xmlns="" id="{8BA59180-EAC5-1F48-839D-ABA5C4AD86F4}"/>
                </a:ext>
              </a:extLst>
            </p:cNvPr>
            <p:cNvSpPr/>
            <p:nvPr/>
          </p:nvSpPr>
          <p:spPr>
            <a:xfrm>
              <a:off x="10250831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xmlns="" id="{0B4CE654-01D2-3941-A1AC-77A10CE48402}"/>
                </a:ext>
              </a:extLst>
            </p:cNvPr>
            <p:cNvSpPr/>
            <p:nvPr/>
          </p:nvSpPr>
          <p:spPr>
            <a:xfrm>
              <a:off x="10648888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xmlns="" id="{DFEC25DD-5A9E-9A45-AD65-7FF5B83239B2}"/>
                </a:ext>
              </a:extLst>
            </p:cNvPr>
            <p:cNvSpPr/>
            <p:nvPr/>
          </p:nvSpPr>
          <p:spPr>
            <a:xfrm>
              <a:off x="11046945" y="3608329"/>
              <a:ext cx="119802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xmlns="" id="{A222F421-C3E3-034F-9F6C-930DBBF69EEA}"/>
                </a:ext>
              </a:extLst>
            </p:cNvPr>
            <p:cNvGrpSpPr/>
            <p:nvPr/>
          </p:nvGrpSpPr>
          <p:grpSpPr>
            <a:xfrm>
              <a:off x="6993431" y="3836929"/>
              <a:ext cx="4345181" cy="477023"/>
              <a:chOff x="6672589" y="5503235"/>
              <a:chExt cx="4345181" cy="477023"/>
            </a:xfrm>
          </p:grpSpPr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xmlns="" id="{B68793C7-9C88-FF48-BA06-B806C1645D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69919" y="5570703"/>
                <a:ext cx="424785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xmlns="" id="{A1F5B54B-C775-8E45-82A0-FBC76CA1059A}"/>
                  </a:ext>
                </a:extLst>
              </p:cNvPr>
              <p:cNvSpPr txBox="1"/>
              <p:nvPr/>
            </p:nvSpPr>
            <p:spPr>
              <a:xfrm>
                <a:off x="7865953" y="5518593"/>
                <a:ext cx="335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xmlns="" id="{02D49538-BBF7-0046-8778-F30E70EDAEBB}"/>
                  </a:ext>
                </a:extLst>
              </p:cNvPr>
              <p:cNvSpPr txBox="1"/>
              <p:nvPr/>
            </p:nvSpPr>
            <p:spPr>
              <a:xfrm>
                <a:off x="6672589" y="5503235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0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xmlns="" id="{85C9984C-F649-3748-9A89-1E076A1DEC17}"/>
                  </a:ext>
                </a:extLst>
              </p:cNvPr>
              <p:cNvSpPr txBox="1"/>
              <p:nvPr/>
            </p:nvSpPr>
            <p:spPr>
              <a:xfrm>
                <a:off x="8960998" y="5518593"/>
                <a:ext cx="4908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2T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88662" y="1414036"/>
            <a:ext cx="688169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Need a new way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of </a:t>
            </a:r>
            <a:r>
              <a:rPr kumimoji="0" lang="en-US" sz="28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measuring congestion: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88662" y="2372575"/>
            <a:ext cx="536922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Rate-based scheme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Use </a:t>
            </a:r>
            <a:r>
              <a:rPr lang="en-US" sz="2400" dirty="0"/>
              <a:t>ra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te mismatch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093325" y="2372575"/>
            <a:ext cx="618675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HPCC</a:t>
            </a:r>
          </a:p>
          <a:p>
            <a:pPr marL="342900" indent="-342900" algn="l" defTabSz="825500">
              <a:buFontTx/>
              <a:buChar char="-"/>
            </a:pPr>
            <a:r>
              <a:rPr lang="en-US" sz="2400" dirty="0"/>
              <a:t>Rate mismatch is bad measurement</a:t>
            </a:r>
          </a:p>
          <a:p>
            <a:pPr marL="342900" indent="-342900" algn="l" defTabSz="825500">
              <a:buFontTx/>
              <a:buChar char="-"/>
            </a:pPr>
            <a:r>
              <a:rPr lang="en-US" altLang="zh-CN" sz="2400" dirty="0"/>
              <a:t>A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ctual sending rate is non-constant</a:t>
            </a:r>
            <a:r>
              <a:rPr kumimoji="0" lang="en-US" altLang="zh-CN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, due to the inflight bytes limit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14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223">
        <p:fade/>
      </p:transition>
    </mc:Choice>
    <mc:Fallback xmlns="">
      <p:transition spd="med" advTm="472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Use </a:t>
            </a:r>
            <a:r>
              <a:rPr lang="en-US" altLang="zh-CN" b="1" dirty="0"/>
              <a:t>total</a:t>
            </a:r>
            <a:r>
              <a:rPr lang="zh-CN" altLang="en-US" b="1" dirty="0"/>
              <a:t> </a:t>
            </a:r>
            <a:r>
              <a:rPr lang="en-US" altLang="zh-CN" b="1" dirty="0"/>
              <a:t>inflight</a:t>
            </a:r>
            <a:r>
              <a:rPr lang="zh-CN" altLang="en-US" b="1" dirty="0"/>
              <a:t> </a:t>
            </a:r>
            <a:r>
              <a:rPr lang="en-US" altLang="zh-CN" b="1" dirty="0"/>
              <a:t>bytes </a:t>
            </a:r>
            <a:r>
              <a:rPr lang="en-US" altLang="zh-CN" dirty="0"/>
              <a:t>to measure congestion</a:t>
            </a:r>
          </a:p>
          <a:p>
            <a:pPr lvl="1"/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needs to estimate the total inflight</a:t>
            </a:r>
            <a:r>
              <a:rPr lang="zh-CN" altLang="en-US" dirty="0"/>
              <a:t> </a:t>
            </a:r>
            <a:r>
              <a:rPr lang="en-US" altLang="zh-CN" dirty="0"/>
              <a:t>bytes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INT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estimate the total inflight</a:t>
            </a:r>
            <a:r>
              <a:rPr lang="zh-CN" altLang="en-US" dirty="0"/>
              <a:t> </a:t>
            </a:r>
            <a:r>
              <a:rPr lang="en-US" altLang="zh-CN" dirty="0"/>
              <a:t>bytes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Estimating inflight</a:t>
            </a:r>
            <a:r>
              <a:rPr lang="zh-CN" altLang="en-US" dirty="0"/>
              <a:t> </a:t>
            </a:r>
            <a:r>
              <a:rPr lang="en-US" altLang="zh-CN" dirty="0"/>
              <a:t>bytes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00A856BB-F9DB-5740-BC0C-25BE22042090}"/>
              </a:ext>
            </a:extLst>
          </p:cNvPr>
          <p:cNvSpPr/>
          <p:nvPr/>
        </p:nvSpPr>
        <p:spPr>
          <a:xfrm>
            <a:off x="3035396" y="3395048"/>
            <a:ext cx="1378674" cy="49289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/>
              <a:t>sender</a:t>
            </a:r>
            <a:endParaRPr lang="en-US" dirty="0"/>
          </a:p>
        </p:txBody>
      </p:sp>
      <p:sp>
        <p:nvSpPr>
          <p:cNvPr id="12" name="Can 11"/>
          <p:cNvSpPr/>
          <p:nvPr/>
        </p:nvSpPr>
        <p:spPr>
          <a:xfrm rot="5400000">
            <a:off x="7776045" y="2319045"/>
            <a:ext cx="532545" cy="2701502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9442085" y="3403523"/>
            <a:ext cx="119178" cy="51048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490609" y="3449702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1800" dirty="0"/>
              <a:t> (bottleneck bandwidth)</a:t>
            </a:r>
          </a:p>
        </p:txBody>
      </p:sp>
      <p:sp>
        <p:nvSpPr>
          <p:cNvPr id="15" name="Right Brace 14"/>
          <p:cNvSpPr/>
          <p:nvPr/>
        </p:nvSpPr>
        <p:spPr>
          <a:xfrm rot="5400000" flipH="1">
            <a:off x="7914271" y="1961363"/>
            <a:ext cx="183490" cy="26289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75366" y="2796371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800" dirty="0"/>
              <a:t> (base RTT)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97323" y="3489793"/>
            <a:ext cx="161365" cy="3765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868539" y="3489793"/>
            <a:ext cx="161365" cy="3765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058629" y="3489793"/>
            <a:ext cx="161365" cy="3765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199291" y="3489793"/>
            <a:ext cx="161365" cy="3765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741731" y="3489793"/>
            <a:ext cx="161365" cy="3765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003463" y="3489793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535165" y="3489793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39231" y="3489793"/>
            <a:ext cx="161365" cy="3765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287409" y="3489793"/>
            <a:ext cx="161365" cy="3765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598569" y="3489793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094928" y="2939768"/>
            <a:ext cx="1145344" cy="932651"/>
            <a:chOff x="5202533" y="4752328"/>
            <a:chExt cx="1145344" cy="932651"/>
          </a:xfrm>
        </p:grpSpPr>
        <p:grpSp>
          <p:nvGrpSpPr>
            <p:cNvPr id="42" name="Group 41"/>
            <p:cNvGrpSpPr/>
            <p:nvPr/>
          </p:nvGrpSpPr>
          <p:grpSpPr>
            <a:xfrm>
              <a:off x="5202533" y="5245900"/>
              <a:ext cx="1145344" cy="439079"/>
              <a:chOff x="3173506" y="3200155"/>
              <a:chExt cx="1358153" cy="39021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3173506" y="3200400"/>
                <a:ext cx="135815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531659" y="3200155"/>
                <a:ext cx="0" cy="3899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3173506" y="3590365"/>
                <a:ext cx="135815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5467830" y="475232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Queue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6035463" y="3469253"/>
            <a:ext cx="161365" cy="3765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827030" y="3469253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618597" y="3469253"/>
            <a:ext cx="161365" cy="3765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/>
              <p:cNvSpPr/>
              <p:nvPr/>
            </p:nvSpPr>
            <p:spPr>
              <a:xfrm>
                <a:off x="1336838" y="4179293"/>
                <a:ext cx="3913444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total</m:t>
                      </m:r>
                      <m:r>
                        <a:rPr lang="en-US" sz="3200" b="0" i="0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inflight</m:t>
                      </m:r>
                      <m:r>
                        <a:rPr lang="en-US" sz="3200" b="0" i="0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bytes</m:t>
                      </m:r>
                      <m:r>
                        <a:rPr lang="en-US" sz="3200" i="1">
                          <a:solidFill>
                            <a:schemeClr val="accent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</m:oMath>
                  </m:oMathPara>
                </a14:m>
                <a:endParaRPr lang="en-US" sz="32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6" name="Rectangle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838" y="4179293"/>
                <a:ext cx="3913444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CF21E07C-40E4-2B4B-B502-3E819087DDE7}"/>
              </a:ext>
            </a:extLst>
          </p:cNvPr>
          <p:cNvSpPr/>
          <p:nvPr/>
        </p:nvSpPr>
        <p:spPr>
          <a:xfrm>
            <a:off x="643469" y="3311613"/>
            <a:ext cx="1978051" cy="522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congestion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6983173" y="4168413"/>
                <a:ext cx="219483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𝒕𝒙𝑹𝒂𝒕𝒆</m:t>
                      </m:r>
                      <m:r>
                        <a:rPr lang="en-US" sz="3200" b="1" i="1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sz="3200" b="1" i="1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𝑻</m:t>
                      </m:r>
                    </m:oMath>
                  </m:oMathPara>
                </a14:m>
                <a:endParaRPr lang="en-US" sz="3200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3173" y="4168413"/>
                <a:ext cx="2194832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5231354" y="4156979"/>
                <a:ext cx="11913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𝒒𝒍𝒆𝒏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354" y="4156979"/>
                <a:ext cx="1191352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6324019" y="4199190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019" y="4199190"/>
                <a:ext cx="604653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324357" y="3350646"/>
            <a:ext cx="663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No 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738921" y="5220690"/>
            <a:ext cx="1091581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Helvetica Light"/>
              </a:rPr>
              <a:t>Each sender estimat</a:t>
            </a:r>
            <a:r>
              <a:rPr lang="en-US" sz="2800" dirty="0">
                <a:solidFill>
                  <a:schemeClr val="accent2"/>
                </a:solidFill>
              </a:rPr>
              <a:t>es independently in a distributed way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sym typeface="Helvetica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60225" y="4783965"/>
            <a:ext cx="3088549" cy="415988"/>
            <a:chOff x="5360225" y="4783965"/>
            <a:chExt cx="3088549" cy="4159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360225" y="4783965"/>
              <a:ext cx="3088549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" name="TextBox 6"/>
            <p:cNvSpPr txBox="1"/>
            <p:nvPr/>
          </p:nvSpPr>
          <p:spPr>
            <a:xfrm>
              <a:off x="5947772" y="4789584"/>
              <a:ext cx="1901161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Available in</a:t>
              </a:r>
              <a:r>
                <a:rPr kumimoji="0" lang="en-US" altLang="zh-CN" sz="2000" b="0" i="0" u="none" strike="noStrike" cap="none" spc="0" normalizeH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 INT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14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775">
        <p:fade/>
      </p:transition>
    </mc:Choice>
    <mc:Fallback xmlns="">
      <p:transition spd="med" advTm="71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7" grpId="0" animBg="1"/>
      <p:bldP spid="48" grpId="0" animBg="1"/>
      <p:bldP spid="49" grpId="0" animBg="1"/>
      <p:bldP spid="66" grpId="1"/>
      <p:bldP spid="74" grpId="0"/>
      <p:bldP spid="50" grpId="0"/>
      <p:bldP spid="51" grpId="0"/>
      <p:bldP spid="52" grpId="0"/>
      <p:bldP spid="53" grpId="0"/>
      <p:bldP spid="53" grpId="1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/>
              <a:t>Use </a:t>
            </a:r>
            <a:r>
              <a:rPr lang="en-US" altLang="zh-CN" b="1" dirty="0"/>
              <a:t>total</a:t>
            </a:r>
            <a:r>
              <a:rPr lang="zh-CN" altLang="en-US" b="1" dirty="0"/>
              <a:t> </a:t>
            </a:r>
            <a:r>
              <a:rPr lang="en-US" altLang="zh-CN" b="1" dirty="0"/>
              <a:t>inflight</a:t>
            </a:r>
            <a:r>
              <a:rPr lang="zh-CN" altLang="en-US" b="1" dirty="0"/>
              <a:t> </a:t>
            </a:r>
            <a:r>
              <a:rPr lang="en-US" altLang="zh-CN" b="1" dirty="0"/>
              <a:t>bytes </a:t>
            </a:r>
            <a:r>
              <a:rPr lang="en-US" altLang="zh-CN" dirty="0"/>
              <a:t>to measure congestion</a:t>
            </a:r>
          </a:p>
          <a:p>
            <a:pPr lvl="1"/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needs to estimate the total inflight</a:t>
            </a:r>
            <a:r>
              <a:rPr lang="zh-CN" altLang="en-US" dirty="0"/>
              <a:t> </a:t>
            </a:r>
            <a:r>
              <a:rPr lang="en-US" altLang="zh-CN" dirty="0"/>
              <a:t>bytes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INT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estimate the total inflight</a:t>
            </a:r>
            <a:r>
              <a:rPr lang="zh-CN" altLang="en-US" dirty="0"/>
              <a:t> </a:t>
            </a:r>
            <a:r>
              <a:rPr lang="en-US" altLang="zh-CN" dirty="0"/>
              <a:t>bytes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dirty="0"/>
          </a:p>
          <a:p>
            <a:r>
              <a:rPr lang="en-US" altLang="zh-CN" dirty="0"/>
              <a:t>Compute adjustment based inflight bytes</a:t>
            </a:r>
          </a:p>
          <a:p>
            <a:pPr lvl="1"/>
            <a:r>
              <a:rPr lang="en-US" altLang="zh-CN" dirty="0"/>
              <a:t>Use </a:t>
            </a:r>
            <a:r>
              <a:rPr lang="en-US" dirty="0"/>
              <a:t>MIMD to quickly adjust to the right rate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Controlling</a:t>
            </a:r>
            <a:r>
              <a:rPr lang="zh-CN" altLang="en-US" dirty="0"/>
              <a:t> </a:t>
            </a:r>
            <a:r>
              <a:rPr lang="en-US" altLang="zh-CN" dirty="0"/>
              <a:t>inflight</a:t>
            </a:r>
            <a:r>
              <a:rPr lang="zh-CN" altLang="en-US" dirty="0"/>
              <a:t> </a:t>
            </a:r>
            <a:r>
              <a:rPr lang="en-US" altLang="zh-CN" dirty="0"/>
              <a:t>bytes</a:t>
            </a:r>
            <a:endParaRPr lang="en-US" dirty="0"/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18</a:t>
            </a:fld>
            <a:endParaRPr lang="uk-U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2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448">
        <p:fade/>
      </p:transition>
    </mc:Choice>
    <mc:Fallback xmlns="">
      <p:transition spd="med" advTm="14448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2: Fast reaction without overreaction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19</a:t>
            </a:fld>
            <a:endParaRPr lang="uk-UA"/>
          </a:p>
        </p:txBody>
      </p:sp>
      <p:sp>
        <p:nvSpPr>
          <p:cNvPr id="5" name="Can 4"/>
          <p:cNvSpPr/>
          <p:nvPr/>
        </p:nvSpPr>
        <p:spPr>
          <a:xfrm rot="5400000">
            <a:off x="7028563" y="3605296"/>
            <a:ext cx="532545" cy="1313939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98504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01407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6707213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04310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95601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92698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537202" y="4027432"/>
            <a:ext cx="1002922" cy="469666"/>
            <a:chOff x="2729375" y="3200155"/>
            <a:chExt cx="2409552" cy="39021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729375" y="3200400"/>
              <a:ext cx="24095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137091" y="3200155"/>
              <a:ext cx="0" cy="3899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729375" y="3590365"/>
              <a:ext cx="24095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5931562" y="4059579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28659" y="4059579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25756" y="4059579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716086" y="4027432"/>
            <a:ext cx="599693" cy="360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606334" y="3398406"/>
            <a:ext cx="9762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W=W</a:t>
            </a:r>
            <a:r>
              <a:rPr kumimoji="0" lang="en-US" sz="2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0226" y="3398406"/>
            <a:ext cx="6155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/1.5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9254" y="2926482"/>
            <a:ext cx="7870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ck1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51271" y="4577312"/>
            <a:ext cx="1888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Pipe volume=6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655" y="1015533"/>
            <a:ext cx="5330907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sz="2800" dirty="0"/>
              <a:t>Per-ACK 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Overreaction</a:t>
            </a:r>
          </a:p>
          <a:p>
            <a:pPr marL="457200" indent="-457200" algn="l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57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3.7037E-7 C 0.03255 -0.00324 0.07344 -0.00625 0.10169 -0.03866 C 0.13008 -0.0706 0.16914 -0.13843 0.16198 -0.19352 C 0.15495 -0.24907 0.12161 -0.33981 0.05898 -0.3706 C -0.00352 -0.40139 -0.15208 -0.40324 -0.21367 -0.37893 C -0.27474 -0.3544 -0.30833 -0.22361 -0.30833 -0.22338 " pathEditMode="relative" rAng="0" ptsTypes="AAAAAA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7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8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High-performance networking is desired</a:t>
            </a:r>
            <a:endParaRPr lang="zh-TW" alt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New Product Release"/>
          <p:cNvSpPr txBox="1"/>
          <p:nvPr/>
        </p:nvSpPr>
        <p:spPr>
          <a:xfrm>
            <a:off x="131482" y="1850796"/>
            <a:ext cx="3800366" cy="420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5397" tIns="25397" rIns="25397" bIns="25397" anchor="ctr">
            <a:spAutoFit/>
          </a:bodyPr>
          <a:lstStyle>
            <a:lvl1pPr algn="l" defTabSz="821530">
              <a:lnSpc>
                <a:spcPct val="120000"/>
              </a:lnSpc>
              <a:defRPr sz="4000">
                <a:solidFill>
                  <a:srgbClr val="FF6A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pPr algn="ctr"/>
            <a:r>
              <a:rPr lang="en-US" sz="2200" dirty="0">
                <a:latin typeface="+mn-lt"/>
                <a:ea typeface="+mn-ea"/>
                <a:cs typeface="+mn-ea"/>
                <a:sym typeface="+mn-lt"/>
              </a:rPr>
              <a:t>High-performance storage </a:t>
            </a:r>
          </a:p>
        </p:txBody>
      </p:sp>
      <p:sp>
        <p:nvSpPr>
          <p:cNvPr id="12" name="蓝紫渐变色为主要用于重要信息、icon配图等，白色用于标准标题、正文"/>
          <p:cNvSpPr txBox="1"/>
          <p:nvPr/>
        </p:nvSpPr>
        <p:spPr>
          <a:xfrm>
            <a:off x="564513" y="4329972"/>
            <a:ext cx="3367335" cy="93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6239" tIns="26239" rIns="26239" bIns="26239">
            <a:spAutoFit/>
          </a:bodyPr>
          <a:lstStyle>
            <a:lvl1pPr defTabSz="457200">
              <a:lnSpc>
                <a:spcPct val="120000"/>
              </a:lnSpc>
              <a:defRPr sz="2400">
                <a:solidFill>
                  <a:srgbClr val="5E5E5E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171433" indent="-171433" algn="l">
              <a:buFont typeface="Arial" charset="0"/>
              <a:buChar char="•"/>
            </a:pPr>
            <a:r>
              <a:rPr lang="en-US" altLang="zh-CN" sz="1600" dirty="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HDD</a:t>
            </a:r>
            <a:r>
              <a:rPr lang="en-US" altLang="zh-CN" sz="1600" dirty="0" err="1">
                <a:solidFill>
                  <a:schemeClr val="tx1"/>
                </a:solidFill>
                <a:latin typeface="+mn-lt"/>
                <a:ea typeface="+mn-ea"/>
                <a:cs typeface="+mn-ea"/>
                <a:sym typeface="Wingdings"/>
              </a:rPr>
              <a:t></a:t>
            </a:r>
            <a:r>
              <a:rPr lang="en-US" altLang="zh-CN" sz="1600" dirty="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SSD</a:t>
            </a:r>
            <a:r>
              <a:rPr lang="en-US" altLang="zh-CN" sz="1600" dirty="0" err="1">
                <a:solidFill>
                  <a:schemeClr val="tx1"/>
                </a:solidFill>
                <a:latin typeface="+mn-lt"/>
                <a:ea typeface="+mn-ea"/>
                <a:cs typeface="+mn-ea"/>
                <a:sym typeface="Wingdings"/>
              </a:rPr>
              <a:t></a:t>
            </a:r>
            <a:r>
              <a:rPr lang="en-US" altLang="zh-CN" sz="1600" dirty="0" err="1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NVMe</a:t>
            </a:r>
            <a:endParaRPr lang="en-US" altLang="zh-CN" sz="1600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71433" indent="-171433" algn="l">
              <a:buFont typeface="Arial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Higher-throughput, lower latency</a:t>
            </a:r>
          </a:p>
          <a:p>
            <a:pPr marL="171433" indent="-171433" algn="l">
              <a:buFont typeface="Arial" charset="0"/>
              <a:buChar char="•"/>
            </a:pPr>
            <a:r>
              <a:rPr lang="en-US" altLang="zh-CN" sz="1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1M IOPS / 50~100us</a:t>
            </a:r>
          </a:p>
        </p:txBody>
      </p:sp>
      <p:sp>
        <p:nvSpPr>
          <p:cNvPr id="13" name="用于架构图等配图中"/>
          <p:cNvSpPr txBox="1"/>
          <p:nvPr/>
        </p:nvSpPr>
        <p:spPr>
          <a:xfrm>
            <a:off x="4650706" y="4329972"/>
            <a:ext cx="3281594" cy="93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6239" tIns="26239" rIns="26239" bIns="26239">
            <a:spAutoFit/>
          </a:bodyPr>
          <a:lstStyle>
            <a:lvl1pPr defTabSz="457200">
              <a:lnSpc>
                <a:spcPct val="150000"/>
              </a:lnSpc>
              <a:defRPr sz="2400">
                <a:solidFill>
                  <a:srgbClr val="5E5E5E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marL="171433" indent="-171433" algn="l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CPU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Wingdings"/>
              </a:rPr>
              <a:t></a:t>
            </a: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GPU, FPGA, ASIC</a:t>
            </a:r>
          </a:p>
          <a:p>
            <a:pPr marL="171433" indent="-171433" algn="l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Faster compute, lower latency</a:t>
            </a:r>
          </a:p>
          <a:p>
            <a:pPr marL="171433" indent="-171433" algn="l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E.g. latency &lt;10us</a:t>
            </a:r>
          </a:p>
        </p:txBody>
      </p:sp>
      <p:sp>
        <p:nvSpPr>
          <p:cNvPr id="23" name="辅助元素"/>
          <p:cNvSpPr txBox="1"/>
          <p:nvPr/>
        </p:nvSpPr>
        <p:spPr>
          <a:xfrm>
            <a:off x="4225291" y="1819539"/>
            <a:ext cx="4132424" cy="421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6239" tIns="26239" rIns="26239" bIns="26239">
            <a:spAutoFit/>
          </a:bodyPr>
          <a:lstStyle>
            <a:lvl1pPr defTabSz="457200">
              <a:lnSpc>
                <a:spcPct val="120000"/>
              </a:lnSpc>
              <a:defRPr sz="3600">
                <a:solidFill>
                  <a:srgbClr val="FF6A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sz="2200" dirty="0">
                <a:latin typeface="+mn-lt"/>
                <a:ea typeface="+mn-ea"/>
                <a:cs typeface="+mn-ea"/>
                <a:sym typeface="+mn-lt"/>
              </a:rPr>
              <a:t>Distributed deep learning</a:t>
            </a:r>
          </a:p>
        </p:txBody>
      </p:sp>
      <p:sp>
        <p:nvSpPr>
          <p:cNvPr id="24" name="用于架构图等配图中"/>
          <p:cNvSpPr txBox="1"/>
          <p:nvPr/>
        </p:nvSpPr>
        <p:spPr>
          <a:xfrm>
            <a:off x="8668612" y="4330630"/>
            <a:ext cx="3395051" cy="64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6239" tIns="26239" rIns="26239" bIns="2623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42900" indent="-342900" algn="l" defTabSz="457200">
              <a:lnSpc>
                <a:spcPct val="120000"/>
              </a:lnSpc>
              <a:buFont typeface="Arial" charset="0"/>
              <a:buChar char="•"/>
              <a:defRPr sz="3200">
                <a:solidFill>
                  <a:srgbClr val="5E5E5E"/>
                </a:solidFill>
                <a:cs typeface="+mn-ea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sym typeface="+mn-lt"/>
              </a:rPr>
              <a:t>More network load</a:t>
            </a:r>
          </a:p>
          <a:p>
            <a:r>
              <a:rPr lang="en-US" sz="1600" dirty="0">
                <a:solidFill>
                  <a:schemeClr val="tx1"/>
                </a:solidFill>
                <a:sym typeface="+mn-lt"/>
              </a:rPr>
              <a:t>Need ultra-lower latency: 3-5us</a:t>
            </a:r>
          </a:p>
        </p:txBody>
      </p:sp>
      <p:sp>
        <p:nvSpPr>
          <p:cNvPr id="25" name="文本框 1" hidden="1"/>
          <p:cNvSpPr txBox="1"/>
          <p:nvPr/>
        </p:nvSpPr>
        <p:spPr>
          <a:xfrm>
            <a:off x="794" y="446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550"/>
          </a:p>
          <a:p>
            <a:pPr>
              <a:buClr>
                <a:srgbClr val="FFFFFF"/>
              </a:buClr>
            </a:pPr>
            <a:r>
              <a:rPr lang="en-US" sz="1250">
                <a:solidFill>
                  <a:srgbClr val="FFFFFF"/>
                </a:solidFill>
              </a:rPr>
              <a:t>E6636BC20180234D78A0072836F0B330A2B9B20F15EA8B80AFD98931B16E2BB62B43B638616EAB0F223927083846ADEB9C1921FA11D03BD11BBFC2EC7E7E1BDA24F933AD172394E7F41D284767024E87EED2EBE67302D1E708EAF19A11202C38DD86259E4E3</a:t>
            </a:r>
          </a:p>
        </p:txBody>
      </p:sp>
      <p:sp>
        <p:nvSpPr>
          <p:cNvPr id="72" name="辅助元素"/>
          <p:cNvSpPr txBox="1"/>
          <p:nvPr/>
        </p:nvSpPr>
        <p:spPr>
          <a:xfrm>
            <a:off x="8442942" y="1819539"/>
            <a:ext cx="3749058" cy="421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6239" tIns="26239" rIns="26239" bIns="26239">
            <a:spAutoFit/>
          </a:bodyPr>
          <a:lstStyle>
            <a:lvl1pPr defTabSz="457200">
              <a:lnSpc>
                <a:spcPct val="120000"/>
              </a:lnSpc>
              <a:defRPr sz="3600">
                <a:solidFill>
                  <a:srgbClr val="FF6A00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r>
              <a:rPr lang="en-US" sz="2200" dirty="0">
                <a:latin typeface="+mn-lt"/>
                <a:ea typeface="+mn-ea"/>
                <a:cs typeface="+mn-ea"/>
                <a:sym typeface="+mn-lt"/>
              </a:rPr>
              <a:t>Resource disaggregation </a:t>
            </a:r>
          </a:p>
        </p:txBody>
      </p:sp>
      <p:pic>
        <p:nvPicPr>
          <p:cNvPr id="3074" name="Picture 2" descr="https://yqfile.alicdn.com/ac354276235093aee2ef76d036c8cf2f7b3a5b7f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96" y="2378450"/>
            <a:ext cx="2941445" cy="17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  <p:grpSp>
        <p:nvGrpSpPr>
          <p:cNvPr id="14" name="Group 13"/>
          <p:cNvGrpSpPr/>
          <p:nvPr/>
        </p:nvGrpSpPr>
        <p:grpSpPr>
          <a:xfrm>
            <a:off x="34545" y="2613038"/>
            <a:ext cx="3897303" cy="1101250"/>
            <a:chOff x="34545" y="2613038"/>
            <a:chExt cx="3897303" cy="1101250"/>
          </a:xfrm>
        </p:grpSpPr>
        <p:sp>
          <p:nvSpPr>
            <p:cNvPr id="3" name="Rectangle 2"/>
            <p:cNvSpPr/>
            <p:nvPr/>
          </p:nvSpPr>
          <p:spPr>
            <a:xfrm>
              <a:off x="369888" y="2613040"/>
              <a:ext cx="1002159" cy="379591"/>
            </a:xfrm>
            <a:prstGeom prst="rect">
              <a:avLst/>
            </a:prstGeom>
            <a:ln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compute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5456" y="2613039"/>
              <a:ext cx="1002159" cy="379591"/>
            </a:xfrm>
            <a:prstGeom prst="rect">
              <a:avLst/>
            </a:prstGeom>
            <a:ln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compute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01024" y="2613038"/>
              <a:ext cx="1002159" cy="379591"/>
            </a:xfrm>
            <a:prstGeom prst="rect">
              <a:avLst/>
            </a:prstGeom>
            <a:ln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compute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875269" y="3334697"/>
              <a:ext cx="1002159" cy="379591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rgbClr val="FFFFFF"/>
                  </a:solidFill>
                </a:rPr>
                <a:t>s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torage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74673" y="3334697"/>
              <a:ext cx="1002159" cy="379591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rgbClr val="FFFFFF"/>
                  </a:solidFill>
                </a:rPr>
                <a:t>s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torage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31648" y="3158935"/>
              <a:ext cx="3700200" cy="0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Connector 20"/>
            <p:cNvCxnSpPr>
              <a:stCxn id="3" idx="2"/>
            </p:cNvCxnSpPr>
            <p:nvPr/>
          </p:nvCxnSpPr>
          <p:spPr>
            <a:xfrm>
              <a:off x="870968" y="2992631"/>
              <a:ext cx="0" cy="166304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986535" y="2992631"/>
              <a:ext cx="0" cy="166304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102103" y="2986547"/>
              <a:ext cx="0" cy="166304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74653" y="3173319"/>
              <a:ext cx="0" cy="166304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376348" y="3168393"/>
              <a:ext cx="0" cy="166304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TextBox 10"/>
            <p:cNvSpPr txBox="1"/>
            <p:nvPr/>
          </p:nvSpPr>
          <p:spPr>
            <a:xfrm>
              <a:off x="34545" y="3242199"/>
              <a:ext cx="138339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Network IO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085654" y="2605676"/>
            <a:ext cx="2257026" cy="1546375"/>
            <a:chOff x="9085654" y="2605676"/>
            <a:chExt cx="2257026" cy="1546375"/>
          </a:xfrm>
        </p:grpSpPr>
        <p:sp>
          <p:nvSpPr>
            <p:cNvPr id="19" name="Cloud 18"/>
            <p:cNvSpPr/>
            <p:nvPr/>
          </p:nvSpPr>
          <p:spPr>
            <a:xfrm>
              <a:off x="9085654" y="3055982"/>
              <a:ext cx="2257026" cy="624681"/>
            </a:xfrm>
            <a:prstGeom prst="cloud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network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456733" y="2657430"/>
              <a:ext cx="260000" cy="276999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9811222" y="2605676"/>
              <a:ext cx="260000" cy="276999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102244" y="2740473"/>
              <a:ext cx="260000" cy="276999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C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456733" y="3836660"/>
              <a:ext cx="260000" cy="276999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M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954167" y="3874486"/>
              <a:ext cx="260000" cy="276999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M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403051" y="3875052"/>
              <a:ext cx="260000" cy="276999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M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315835" y="2620902"/>
              <a:ext cx="267498" cy="276999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G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704625" y="2676312"/>
              <a:ext cx="267498" cy="276999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G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1075182" y="2723093"/>
              <a:ext cx="267498" cy="276999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G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873281" y="3802216"/>
              <a:ext cx="260000" cy="276999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M</a:t>
              </a:r>
            </a:p>
          </p:txBody>
        </p:sp>
        <p:cxnSp>
          <p:nvCxnSpPr>
            <p:cNvPr id="30" name="Straight Connector 29"/>
            <p:cNvCxnSpPr>
              <a:stCxn id="36" idx="2"/>
            </p:cNvCxnSpPr>
            <p:nvPr/>
          </p:nvCxnSpPr>
          <p:spPr>
            <a:xfrm>
              <a:off x="9232244" y="3017472"/>
              <a:ext cx="0" cy="2340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9586733" y="2952662"/>
              <a:ext cx="0" cy="1818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9954167" y="2861592"/>
              <a:ext cx="0" cy="23407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0449584" y="2901831"/>
              <a:ext cx="0" cy="1678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0838374" y="2952662"/>
              <a:ext cx="0" cy="1033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1208931" y="2992629"/>
              <a:ext cx="0" cy="1757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9586733" y="3646301"/>
              <a:ext cx="0" cy="1850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0071222" y="3680663"/>
              <a:ext cx="0" cy="19624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0533051" y="3646301"/>
              <a:ext cx="0" cy="2281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1003799" y="3524492"/>
              <a:ext cx="0" cy="27026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6549119"/>
      </p:ext>
    </p:extLst>
  </p:cSld>
  <p:clrMapOvr>
    <a:masterClrMapping/>
  </p:clrMapOvr>
  <p:transition spd="med" advTm="59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23" grpId="0" animBg="1"/>
      <p:bldP spid="24" grpId="0" animBg="1"/>
      <p:bldP spid="7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2: Fast reaction without overreaction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sp>
        <p:nvSpPr>
          <p:cNvPr id="5" name="Can 4"/>
          <p:cNvSpPr/>
          <p:nvPr/>
        </p:nvSpPr>
        <p:spPr>
          <a:xfrm rot="5400000">
            <a:off x="7028563" y="3605296"/>
            <a:ext cx="532545" cy="1313939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95601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98504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6904310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01407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537202" y="4027432"/>
            <a:ext cx="1002922" cy="469666"/>
            <a:chOff x="2729375" y="3200155"/>
            <a:chExt cx="2409552" cy="39021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729375" y="3200400"/>
              <a:ext cx="24095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137091" y="3200155"/>
              <a:ext cx="0" cy="3899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729375" y="3590365"/>
              <a:ext cx="24095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6127256" y="4059579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324353" y="4059579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3716086" y="4027432"/>
            <a:ext cx="599693" cy="360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606334" y="3398406"/>
            <a:ext cx="9762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W=W</a:t>
            </a:r>
            <a:r>
              <a:rPr kumimoji="0" lang="en-US" sz="2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0226" y="3398406"/>
            <a:ext cx="6155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/1.5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9254" y="2926482"/>
            <a:ext cx="7870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ck1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51271" y="4577312"/>
            <a:ext cx="1888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Pipe volume=6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07212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92698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03021" y="3398406"/>
            <a:ext cx="6155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/1.3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02049" y="2926482"/>
            <a:ext cx="7870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ck2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82562" y="2942408"/>
            <a:ext cx="1954640" cy="471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7859" y="2530863"/>
            <a:ext cx="209993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Overlap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overreaction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0655" y="1015533"/>
            <a:ext cx="5330907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sz="2800" dirty="0"/>
              <a:t>Per-ACK 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Overreaction</a:t>
            </a:r>
          </a:p>
          <a:p>
            <a:pPr marL="457200" indent="-457200" algn="l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4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-3.7037E-7 C 0.05664 -0.00324 0.09232 -0.00625 0.11706 -0.03866 C 0.14193 -0.0706 0.17604 -0.13843 0.16979 -0.19352 C 0.16367 -0.24907 0.13451 -0.33981 0.07969 -0.3706 C 0.025 -0.40139 -0.10495 -0.40324 -0.15885 -0.37893 C -0.21224 -0.3544 -0.24154 -0.22361 -0.24154 -0.22338 " pathEditMode="relative" rAng="0" ptsTypes="AAAA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28" grpId="0"/>
      <p:bldP spid="29" grpId="0"/>
      <p:bldP spid="12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2: Fast reaction without overreaction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  <p:sp>
        <p:nvSpPr>
          <p:cNvPr id="30" name="Rectangle 29"/>
          <p:cNvSpPr/>
          <p:nvPr/>
        </p:nvSpPr>
        <p:spPr>
          <a:xfrm>
            <a:off x="600655" y="1015533"/>
            <a:ext cx="5330907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sz="2800" dirty="0"/>
              <a:t>Per-ACK 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Overreaction</a:t>
            </a:r>
          </a:p>
          <a:p>
            <a:pPr marL="457200" indent="-457200" algn="l">
              <a:buFontTx/>
              <a:buChar char="-"/>
            </a:pPr>
            <a:endParaRPr lang="en-US" sz="2800" dirty="0"/>
          </a:p>
        </p:txBody>
      </p:sp>
      <p:sp>
        <p:nvSpPr>
          <p:cNvPr id="31" name="Rectangle 30"/>
          <p:cNvSpPr/>
          <p:nvPr/>
        </p:nvSpPr>
        <p:spPr>
          <a:xfrm>
            <a:off x="6485718" y="1015533"/>
            <a:ext cx="5330907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sz="2800" dirty="0"/>
              <a:t>Per-RTT 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chemeClr val="accent1"/>
                </a:solidFill>
              </a:rPr>
              <a:t>No overreaction</a:t>
            </a:r>
          </a:p>
          <a:p>
            <a:pPr marL="457200" indent="-457200" algn="l">
              <a:buFontTx/>
              <a:buChar char="-"/>
            </a:pPr>
            <a:endParaRPr lang="en-US" sz="2800" dirty="0"/>
          </a:p>
        </p:txBody>
      </p:sp>
      <p:sp>
        <p:nvSpPr>
          <p:cNvPr id="32" name="Can 31"/>
          <p:cNvSpPr/>
          <p:nvPr/>
        </p:nvSpPr>
        <p:spPr>
          <a:xfrm rot="5400000">
            <a:off x="7028563" y="3605296"/>
            <a:ext cx="532545" cy="1313939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298504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101407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07213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904310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495601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692698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537202" y="4027432"/>
            <a:ext cx="1002922" cy="469666"/>
            <a:chOff x="2729375" y="3200155"/>
            <a:chExt cx="2409552" cy="39021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729375" y="3200400"/>
              <a:ext cx="24095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137091" y="3200155"/>
              <a:ext cx="0" cy="3899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2729375" y="3590365"/>
              <a:ext cx="24095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5931562" y="4059579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128659" y="4059579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325756" y="4059579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716086" y="4027432"/>
            <a:ext cx="599693" cy="360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06334" y="3398406"/>
            <a:ext cx="9762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W=W</a:t>
            </a:r>
            <a:r>
              <a:rPr kumimoji="0" lang="en-US" sz="2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00226" y="3398406"/>
            <a:ext cx="6155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/1.5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99254" y="2926482"/>
            <a:ext cx="7870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ck1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51271" y="4577312"/>
            <a:ext cx="1888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Pipe volume=6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728032" y="4059579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49969" y="4567053"/>
            <a:ext cx="183704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Next to react: 6</a:t>
            </a:r>
          </a:p>
        </p:txBody>
      </p:sp>
    </p:spTree>
    <p:extLst>
      <p:ext uri="{BB962C8B-B14F-4D97-AF65-F5344CB8AC3E}">
        <p14:creationId xmlns:p14="http://schemas.microsoft.com/office/powerpoint/2010/main" val="11687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3.7037E-7 C 0.03255 -0.00324 0.07344 -0.00625 0.10169 -0.03866 C 0.13008 -0.0706 0.16914 -0.13843 0.16198 -0.19352 C 0.15495 -0.24907 0.12161 -0.33981 0.05898 -0.3706 C -0.00352 -0.40139 -0.15208 -0.40324 -0.21367 -0.37893 C -0.27474 -0.3544 -0.30833 -0.22361 -0.30833 -0.22338 " pathEditMode="relative" rAng="0" ptsTypes="AAAA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7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/>
      <p:bldP spid="48" grpId="0"/>
      <p:bldP spid="49" grpId="0"/>
      <p:bldP spid="51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2: Fast reaction without overreaction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22</a:t>
            </a:fld>
            <a:endParaRPr lang="uk-UA"/>
          </a:p>
        </p:txBody>
      </p:sp>
      <p:sp>
        <p:nvSpPr>
          <p:cNvPr id="30" name="Rectangle 29"/>
          <p:cNvSpPr/>
          <p:nvPr/>
        </p:nvSpPr>
        <p:spPr>
          <a:xfrm>
            <a:off x="600655" y="1015533"/>
            <a:ext cx="5330907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sz="2800" dirty="0"/>
              <a:t>Per-ACK 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Overreaction</a:t>
            </a:r>
          </a:p>
          <a:p>
            <a:pPr marL="457200" indent="-457200" algn="l">
              <a:buFontTx/>
              <a:buChar char="-"/>
            </a:pPr>
            <a:endParaRPr lang="en-US" sz="2800" dirty="0"/>
          </a:p>
        </p:txBody>
      </p:sp>
      <p:sp>
        <p:nvSpPr>
          <p:cNvPr id="31" name="Rectangle 30"/>
          <p:cNvSpPr/>
          <p:nvPr/>
        </p:nvSpPr>
        <p:spPr>
          <a:xfrm>
            <a:off x="6485718" y="1015533"/>
            <a:ext cx="5330907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sz="2800" dirty="0"/>
              <a:t>Per-RTT 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chemeClr val="accent1"/>
                </a:solidFill>
              </a:rPr>
              <a:t>No overreaction</a:t>
            </a:r>
          </a:p>
          <a:p>
            <a:pPr marL="457200" indent="-457200" algn="l">
              <a:buFontTx/>
              <a:buChar char="-"/>
            </a:pPr>
            <a:endParaRPr lang="en-US" sz="2800" dirty="0"/>
          </a:p>
        </p:txBody>
      </p:sp>
      <p:sp>
        <p:nvSpPr>
          <p:cNvPr id="32" name="Can 31"/>
          <p:cNvSpPr/>
          <p:nvPr/>
        </p:nvSpPr>
        <p:spPr>
          <a:xfrm rot="5400000">
            <a:off x="7028563" y="3605296"/>
            <a:ext cx="532545" cy="1313939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298504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101407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707213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904310" y="4066111"/>
            <a:ext cx="161365" cy="3765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7495601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7692698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537202" y="4027432"/>
            <a:ext cx="1002922" cy="469666"/>
            <a:chOff x="2729375" y="3200155"/>
            <a:chExt cx="2409552" cy="39021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729375" y="3200400"/>
              <a:ext cx="24095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137091" y="3200155"/>
              <a:ext cx="0" cy="3899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2729375" y="3590365"/>
              <a:ext cx="24095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val 45"/>
          <p:cNvSpPr/>
          <p:nvPr/>
        </p:nvSpPr>
        <p:spPr>
          <a:xfrm>
            <a:off x="3716086" y="4027432"/>
            <a:ext cx="599693" cy="360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06334" y="3398406"/>
            <a:ext cx="9762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W=W</a:t>
            </a:r>
            <a:r>
              <a:rPr kumimoji="0" lang="en-US" sz="2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700226" y="3398406"/>
            <a:ext cx="6155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/1.5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699254" y="2926482"/>
            <a:ext cx="7870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ck1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51271" y="4577312"/>
            <a:ext cx="1888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Pipe volume=6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03021" y="3398406"/>
            <a:ext cx="6155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/1.1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02049" y="2926482"/>
            <a:ext cx="7870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ck6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24353" y="4066111"/>
            <a:ext cx="161365" cy="37651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582562" y="2914562"/>
            <a:ext cx="1954640" cy="4719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90452" y="2663876"/>
            <a:ext cx="252793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No overlap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accent1"/>
                </a:solidFill>
                <a:sym typeface="Wingdings"/>
              </a:rPr>
              <a:t>no overreaction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49969" y="4567053"/>
            <a:ext cx="183704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Next to react: 6</a:t>
            </a:r>
          </a:p>
        </p:txBody>
      </p:sp>
    </p:spTree>
    <p:extLst>
      <p:ext uri="{BB962C8B-B14F-4D97-AF65-F5344CB8AC3E}">
        <p14:creationId xmlns:p14="http://schemas.microsoft.com/office/powerpoint/2010/main" val="5989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C 0.0319 -0.00324 0.06419 -0.00625 0.08646 -0.03866 C 0.10898 -0.0706 0.13971 -0.13842 0.13424 -0.19352 C 0.12864 -0.24907 0.10234 -0.33981 0.05273 -0.3706 C 0.00338 -0.40139 -0.11406 -0.40324 -0.16276 -0.37893 C -0.21094 -0.3544 -0.23737 -0.22361 -0.23737 -0.22338 " pathEditMode="relative" rAng="0" ptsTypes="AAAA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6" grpId="0"/>
      <p:bldP spid="27" grpId="0"/>
      <p:bldP spid="29" grpId="0" animBg="1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2: Fast reaction without overreaction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23</a:t>
            </a:fld>
            <a:endParaRPr lang="uk-UA"/>
          </a:p>
        </p:txBody>
      </p:sp>
      <p:sp>
        <p:nvSpPr>
          <p:cNvPr id="30" name="Rectangle 29"/>
          <p:cNvSpPr/>
          <p:nvPr/>
        </p:nvSpPr>
        <p:spPr>
          <a:xfrm>
            <a:off x="600655" y="1015533"/>
            <a:ext cx="5637223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sz="2800" dirty="0"/>
              <a:t>Per-ACK 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Overreaction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chemeClr val="accent1"/>
                </a:solidFill>
              </a:rPr>
              <a:t>Fast reaction to sudden bursts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85718" y="1015533"/>
            <a:ext cx="5330907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sz="2800" dirty="0"/>
              <a:t>Per-RTT 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chemeClr val="accent1"/>
                </a:solidFill>
              </a:rPr>
              <a:t>No overreaction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Miss sudden bursts</a:t>
            </a:r>
          </a:p>
        </p:txBody>
      </p:sp>
      <p:sp>
        <p:nvSpPr>
          <p:cNvPr id="46" name="Oval 45"/>
          <p:cNvSpPr/>
          <p:nvPr/>
        </p:nvSpPr>
        <p:spPr>
          <a:xfrm>
            <a:off x="3716086" y="4027432"/>
            <a:ext cx="599693" cy="360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606334" y="3398406"/>
            <a:ext cx="9762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W=W</a:t>
            </a:r>
            <a:r>
              <a:rPr kumimoji="0" lang="en-US" sz="2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00226" y="3398406"/>
            <a:ext cx="6155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/1.5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99254" y="2926482"/>
            <a:ext cx="78707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ck1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62619" y="4059128"/>
            <a:ext cx="1436234" cy="377420"/>
            <a:chOff x="4462619" y="4059128"/>
            <a:chExt cx="1436234" cy="377420"/>
          </a:xfrm>
        </p:grpSpPr>
        <p:sp>
          <p:nvSpPr>
            <p:cNvPr id="65" name="Rectangle 64"/>
            <p:cNvSpPr/>
            <p:nvPr/>
          </p:nvSpPr>
          <p:spPr>
            <a:xfrm>
              <a:off x="5737488" y="4059579"/>
              <a:ext cx="161365" cy="37651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543942" y="4060030"/>
              <a:ext cx="161365" cy="37651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352917" y="4059579"/>
              <a:ext cx="161365" cy="37651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161642" y="4059579"/>
              <a:ext cx="161365" cy="376518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5D2A8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970617" y="4059128"/>
              <a:ext cx="161365" cy="376518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4462619" y="4250267"/>
              <a:ext cx="423333" cy="0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89" name="Can 88"/>
          <p:cNvSpPr/>
          <p:nvPr/>
        </p:nvSpPr>
        <p:spPr>
          <a:xfrm rot="5400000">
            <a:off x="7028563" y="3605296"/>
            <a:ext cx="532545" cy="1313939"/>
          </a:xfrm>
          <a:prstGeom prst="ca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7298504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101407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707213" y="4066111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904310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94" name="Rectangle 93"/>
          <p:cNvSpPr/>
          <p:nvPr/>
        </p:nvSpPr>
        <p:spPr>
          <a:xfrm>
            <a:off x="7495601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95" name="Rectangle 94"/>
          <p:cNvSpPr/>
          <p:nvPr/>
        </p:nvSpPr>
        <p:spPr>
          <a:xfrm>
            <a:off x="7692698" y="4066111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5537202" y="4027432"/>
            <a:ext cx="1002922" cy="469666"/>
            <a:chOff x="2729375" y="3200155"/>
            <a:chExt cx="2409552" cy="390210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2729375" y="3200400"/>
              <a:ext cx="24095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5137091" y="3200155"/>
              <a:ext cx="0" cy="3899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2729375" y="3590365"/>
              <a:ext cx="24095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Rectangle 99"/>
          <p:cNvSpPr/>
          <p:nvPr/>
        </p:nvSpPr>
        <p:spPr>
          <a:xfrm>
            <a:off x="5931562" y="4059579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28659" y="4059579"/>
            <a:ext cx="161365" cy="3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6325756" y="4059579"/>
            <a:ext cx="161365" cy="3765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6551271" y="4577312"/>
            <a:ext cx="1888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Pipe volume=6</a:t>
            </a:r>
          </a:p>
        </p:txBody>
      </p:sp>
    </p:spTree>
    <p:extLst>
      <p:ext uri="{BB962C8B-B14F-4D97-AF65-F5344CB8AC3E}">
        <p14:creationId xmlns:p14="http://schemas.microsoft.com/office/powerpoint/2010/main" val="8565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3.7037E-7 C 0.03255 -0.00324 0.07344 -0.00625 0.10169 -0.03866 C 0.13008 -0.0706 0.16914 -0.13843 0.16198 -0.19352 C 0.15495 -0.24907 0.12161 -0.33981 0.05898 -0.3706 C -0.00352 -0.40139 -0.15208 -0.40324 -0.21367 -0.37893 C -0.27474 -0.3544 -0.30833 -0.22361 -0.30833 -0.22338 " pathEditMode="relative" rAng="0" ptsTypes="AAAAAA">
                                      <p:cBhvr>
                                        <p:cTn id="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7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9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2: Fast reaction without overreaction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24</a:t>
            </a:fld>
            <a:endParaRPr lang="uk-UA"/>
          </a:p>
        </p:txBody>
      </p:sp>
      <p:sp>
        <p:nvSpPr>
          <p:cNvPr id="30" name="Rectangle 29"/>
          <p:cNvSpPr/>
          <p:nvPr/>
        </p:nvSpPr>
        <p:spPr>
          <a:xfrm>
            <a:off x="600655" y="1015533"/>
            <a:ext cx="5637223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sz="2800" dirty="0"/>
              <a:t>Per-ACK 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Overreaction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chemeClr val="accent1"/>
                </a:solidFill>
              </a:rPr>
              <a:t>Fast reaction to sudden bursts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85718" y="1015533"/>
            <a:ext cx="5330907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l"/>
            <a:r>
              <a:rPr lang="en-US" sz="2800" dirty="0"/>
              <a:t>Per-RTT 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chemeClr val="accent1"/>
                </a:solidFill>
              </a:rPr>
              <a:t>No overreaction</a:t>
            </a:r>
          </a:p>
          <a:p>
            <a:pPr marL="457200" indent="-457200" algn="l">
              <a:buFontTx/>
              <a:buChar char="-"/>
            </a:pPr>
            <a:r>
              <a:rPr lang="en-US" sz="2800" dirty="0">
                <a:solidFill>
                  <a:srgbClr val="FF0000"/>
                </a:solidFill>
              </a:rPr>
              <a:t>Miss sudden bursts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5290" y="3266261"/>
            <a:ext cx="1041951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HPCC combines</a:t>
            </a: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per-ACK and per-RTT (details in paper)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No overreaction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3200" dirty="0">
                <a:solidFill>
                  <a:schemeClr val="accent1"/>
                </a:solidFill>
              </a:rPr>
              <a:t>Fast reaction to sudden bursts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/>
            <a:r>
              <a:rPr lang="en-US" dirty="0" err="1"/>
              <a:t>Asynchronized</a:t>
            </a:r>
            <a:r>
              <a:rPr lang="en-US" dirty="0"/>
              <a:t> flows</a:t>
            </a:r>
          </a:p>
          <a:p>
            <a:pPr algn="ctr"/>
            <a:r>
              <a:rPr lang="en-US" dirty="0"/>
              <a:t>Arbitrary topology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proof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25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865933" y="2131941"/>
            <a:ext cx="332462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2"/>
                </a:solidFill>
              </a:rPr>
              <a:t>C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onvergence speed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065" y="3634367"/>
            <a:ext cx="2977756" cy="920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18" y="3154537"/>
            <a:ext cx="3522499" cy="1552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465" y="3832944"/>
            <a:ext cx="1514826" cy="5096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67821" y="2131941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sz="2800" dirty="0">
                <a:solidFill>
                  <a:schemeClr val="accent2"/>
                </a:solidFill>
              </a:rPr>
              <a:t>Queueing delay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81517" y="2131941"/>
            <a:ext cx="1564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5500"/>
            <a:r>
              <a:rPr lang="en-US" sz="2800" dirty="0">
                <a:solidFill>
                  <a:schemeClr val="accent2"/>
                </a:solidFill>
              </a:rPr>
              <a:t>Fairness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8525" y="4864681"/>
            <a:ext cx="322203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Converge to Pareto optimal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7669" y="4864680"/>
            <a:ext cx="272510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Queue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size is bounded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1018" y="4864680"/>
            <a:ext cx="347851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Max-min/proportional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fairness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08101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Commodity FPGA NIC</a:t>
            </a:r>
          </a:p>
          <a:p>
            <a:r>
              <a:rPr lang="en-US" dirty="0"/>
              <a:t>In a 32-server testbed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0922854"/>
      </p:ext>
    </p:extLst>
  </p:cSld>
  <p:clrMapOvr>
    <a:masterClrMapping/>
  </p:clrMapOvr>
  <p:transition spd="med" advTm="89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ym typeface="Wingdings" pitchFamily="2" charset="2"/>
              </a:rPr>
              <a:t>14,000 lines of Verilog code for the whole NIC</a:t>
            </a:r>
          </a:p>
          <a:p>
            <a:r>
              <a:rPr lang="en-US" dirty="0">
                <a:sym typeface="Wingdings" pitchFamily="2" charset="2"/>
              </a:rPr>
              <a:t>2,000 lines for CC</a:t>
            </a:r>
          </a:p>
          <a:p>
            <a:pPr lvl="1"/>
            <a:r>
              <a:rPr lang="en-US" dirty="0">
                <a:sym typeface="Wingdings" pitchFamily="2" charset="2"/>
              </a:rPr>
              <a:t>&lt;2% of hardware resources</a:t>
            </a:r>
          </a:p>
          <a:p>
            <a:r>
              <a:rPr lang="en-US" dirty="0">
                <a:sym typeface="Wingdings" pitchFamily="2" charset="2"/>
              </a:rPr>
              <a:t>Optimization:</a:t>
            </a:r>
          </a:p>
          <a:p>
            <a:pPr lvl="1"/>
            <a:r>
              <a:rPr lang="en-US" dirty="0">
                <a:sym typeface="Wingdings" pitchFamily="2" charset="2"/>
              </a:rPr>
              <a:t>look-up table: 8x speedup for division</a:t>
            </a:r>
          </a:p>
          <a:p>
            <a:pPr lvl="1"/>
            <a:r>
              <a:rPr lang="en-US" dirty="0">
                <a:sym typeface="Wingdings" pitchFamily="2" charset="2"/>
              </a:rPr>
              <a:t>h/w friendly compression with &lt;1% error: 10KB for [1, 4M]</a:t>
            </a:r>
          </a:p>
          <a:p>
            <a:pPr lvl="1"/>
            <a:r>
              <a:rPr lang="en-US" dirty="0">
                <a:sym typeface="Wingdings" pitchFamily="2" charset="2"/>
              </a:rPr>
              <a:t>Multiple parallel engines: 6x more concurrent flows</a:t>
            </a:r>
          </a:p>
          <a:p>
            <a:r>
              <a:rPr lang="en-US" dirty="0">
                <a:sym typeface="Wingdings" pitchFamily="2" charset="2"/>
              </a:rPr>
              <a:t>INT header overhead: 4.2% (MTU=1KB)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in commodity FPGA NIC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27</a:t>
            </a:fld>
            <a:endParaRPr lang="uk-U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D4C90A-97EC-474E-80F6-032985B3C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9" b="96087" l="893" r="97768">
                        <a14:foregroundMark x1="85714" y1="57826" x2="85714" y2="57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6" y="4030134"/>
            <a:ext cx="4669730" cy="2397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6333983"/>
      </p:ext>
    </p:extLst>
  </p:cSld>
  <p:clrMapOvr>
    <a:masterClrMapping/>
  </p:clrMapOvr>
  <p:transition spd="med" advTm="62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Implementation: testbed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417" y="3140265"/>
            <a:ext cx="3037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server has </a:t>
            </a:r>
            <a:r>
              <a:rPr lang="en-US" sz="2400" b="1" dirty="0"/>
              <a:t>two</a:t>
            </a:r>
            <a:r>
              <a:rPr lang="en-US" sz="2400" dirty="0"/>
              <a:t> 25G FPGA NICs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926600" y="3906143"/>
            <a:ext cx="503340" cy="489613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996517" y="3906143"/>
            <a:ext cx="1029925" cy="496524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3470606" y="5555612"/>
            <a:ext cx="7883193" cy="779571"/>
            <a:chOff x="3470606" y="5555612"/>
            <a:chExt cx="7883193" cy="779571"/>
          </a:xfrm>
        </p:grpSpPr>
        <p:sp>
          <p:nvSpPr>
            <p:cNvPr id="44" name="TextBox 43"/>
            <p:cNvSpPr txBox="1"/>
            <p:nvPr/>
          </p:nvSpPr>
          <p:spPr>
            <a:xfrm>
              <a:off x="6501456" y="5811963"/>
              <a:ext cx="1707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32 </a:t>
              </a:r>
              <a:r>
                <a:rPr lang="en-US" sz="2800" dirty="0"/>
                <a:t>servers</a:t>
              </a:r>
            </a:p>
          </p:txBody>
        </p:sp>
        <p:sp>
          <p:nvSpPr>
            <p:cNvPr id="45" name="Right Brace 44"/>
            <p:cNvSpPr/>
            <p:nvPr/>
          </p:nvSpPr>
          <p:spPr>
            <a:xfrm rot="5400000">
              <a:off x="7218749" y="1807469"/>
              <a:ext cx="386907" cy="7883193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28</a:t>
            </a:fld>
            <a:endParaRPr lang="uk-UA"/>
          </a:p>
        </p:txBody>
      </p:sp>
      <p:grpSp>
        <p:nvGrpSpPr>
          <p:cNvPr id="118" name="Group 117"/>
          <p:cNvGrpSpPr/>
          <p:nvPr/>
        </p:nvGrpSpPr>
        <p:grpSpPr>
          <a:xfrm>
            <a:off x="3463524" y="2005167"/>
            <a:ext cx="7890276" cy="3392225"/>
            <a:chOff x="3463524" y="2005167"/>
            <a:chExt cx="7890276" cy="3392225"/>
          </a:xfrm>
        </p:grpSpPr>
        <p:grpSp>
          <p:nvGrpSpPr>
            <p:cNvPr id="10" name="Group 9"/>
            <p:cNvGrpSpPr/>
            <p:nvPr/>
          </p:nvGrpSpPr>
          <p:grpSpPr>
            <a:xfrm>
              <a:off x="3463524" y="4499926"/>
              <a:ext cx="977358" cy="897466"/>
              <a:chOff x="2654381" y="4775200"/>
              <a:chExt cx="977358" cy="897466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654381" y="5063066"/>
                <a:ext cx="977358" cy="6096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777067" y="4775200"/>
                <a:ext cx="254000" cy="4233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276139" y="4775200"/>
                <a:ext cx="254000" cy="4233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863282" y="4499926"/>
              <a:ext cx="977358" cy="897466"/>
              <a:chOff x="2654381" y="4775200"/>
              <a:chExt cx="977358" cy="897466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654381" y="5063066"/>
                <a:ext cx="977358" cy="6096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777067" y="4775200"/>
                <a:ext cx="254000" cy="4233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276139" y="4775200"/>
                <a:ext cx="254000" cy="4233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 flipH="1">
              <a:off x="3713210" y="3646408"/>
              <a:ext cx="727672" cy="8535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212282" y="3646408"/>
              <a:ext cx="1651000" cy="8535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440882" y="3646408"/>
              <a:ext cx="1672086" cy="8535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3282" y="3646408"/>
              <a:ext cx="748758" cy="8535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766422" y="4962153"/>
              <a:ext cx="783824" cy="0"/>
            </a:xfrm>
            <a:prstGeom prst="line">
              <a:avLst/>
            </a:prstGeom>
            <a:ln w="762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7976684" y="4499926"/>
              <a:ext cx="977358" cy="897466"/>
              <a:chOff x="2654381" y="4775200"/>
              <a:chExt cx="977358" cy="89746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654381" y="5063066"/>
                <a:ext cx="977358" cy="6096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777067" y="4775200"/>
                <a:ext cx="254000" cy="4233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276139" y="4775200"/>
                <a:ext cx="254000" cy="4233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0376442" y="4499926"/>
              <a:ext cx="977358" cy="897466"/>
              <a:chOff x="2654381" y="4775200"/>
              <a:chExt cx="977358" cy="897466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2654381" y="5063066"/>
                <a:ext cx="977358" cy="6096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777067" y="4775200"/>
                <a:ext cx="254000" cy="4233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276139" y="4775200"/>
                <a:ext cx="254000" cy="4233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8954042" y="3646408"/>
              <a:ext cx="1672086" cy="8535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725442" y="3646408"/>
              <a:ext cx="1651000" cy="8535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8226370" y="3646408"/>
              <a:ext cx="727672" cy="8535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0376442" y="3646408"/>
              <a:ext cx="748758" cy="8535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9279582" y="4962153"/>
              <a:ext cx="783824" cy="0"/>
            </a:xfrm>
            <a:prstGeom prst="line">
              <a:avLst/>
            </a:prstGeom>
            <a:ln w="762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440882" y="2404161"/>
              <a:ext cx="3023027" cy="8359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863282" y="2404161"/>
              <a:ext cx="1600627" cy="8359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463909" y="2404161"/>
              <a:ext cx="1490133" cy="8359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463909" y="2404161"/>
              <a:ext cx="2912533" cy="8359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>
              <a:off x="4034719" y="3256959"/>
              <a:ext cx="875122" cy="398994"/>
              <a:chOff x="9804602" y="3764635"/>
              <a:chExt cx="875122" cy="39899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5423882" y="3256959"/>
              <a:ext cx="875122" cy="398994"/>
              <a:chOff x="9804602" y="3764635"/>
              <a:chExt cx="875122" cy="398994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8448748" y="3238515"/>
              <a:ext cx="875122" cy="398994"/>
              <a:chOff x="9804602" y="3764635"/>
              <a:chExt cx="875122" cy="398994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9929602" y="3256959"/>
              <a:ext cx="875122" cy="398994"/>
              <a:chOff x="9804602" y="3764635"/>
              <a:chExt cx="875122" cy="398994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7026348" y="2005167"/>
              <a:ext cx="875122" cy="398994"/>
              <a:chOff x="9804602" y="3764635"/>
              <a:chExt cx="875122" cy="398994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9804602" y="3764635"/>
                <a:ext cx="875122" cy="3989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9908486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9908486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10153444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10153444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0398402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10398402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10520881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10520881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10275923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10275923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10030965" y="3853431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10030965" y="4030129"/>
                <a:ext cx="58352" cy="5948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/>
                <a:endParaRPr lang="en-US" sz="3200">
                  <a:solidFill>
                    <a:srgbClr val="FFFFFF"/>
                  </a:solidFill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4957390"/>
      </p:ext>
    </p:extLst>
  </p:cSld>
  <p:clrMapOvr>
    <a:masterClrMapping/>
  </p:clrMapOvr>
  <p:transition spd="med" advTm="154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79884BB-C5C7-5442-AD3F-F18E0276EF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1000"/>
          </a:blip>
          <a:stretch>
            <a:fillRect/>
          </a:stretch>
        </p:blipFill>
        <p:spPr>
          <a:xfrm>
            <a:off x="794" y="446"/>
            <a:ext cx="12190413" cy="695869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69888" y="954158"/>
            <a:ext cx="11709817" cy="5360421"/>
          </a:xfrm>
        </p:spPr>
        <p:txBody>
          <a:bodyPr/>
          <a:lstStyle/>
          <a:p>
            <a:r>
              <a:rPr lang="en-US" dirty="0"/>
              <a:t>Setup </a:t>
            </a:r>
          </a:p>
          <a:p>
            <a:pPr lvl="1"/>
            <a:r>
              <a:rPr lang="en-US" dirty="0"/>
              <a:t>32-server, 5-switch Testbed (25GE)</a:t>
            </a:r>
          </a:p>
          <a:p>
            <a:pPr lvl="1"/>
            <a:r>
              <a:rPr lang="en-US" dirty="0"/>
              <a:t>320-server, 56-switch simulation, (100GE)</a:t>
            </a:r>
          </a:p>
          <a:p>
            <a:r>
              <a:rPr lang="en-US" dirty="0"/>
              <a:t>Traffic setting</a:t>
            </a:r>
          </a:p>
          <a:p>
            <a:pPr lvl="1"/>
            <a:r>
              <a:rPr lang="en-US" dirty="0"/>
              <a:t>Web search, with diff levels of traffic load</a:t>
            </a:r>
          </a:p>
          <a:p>
            <a:pPr lvl="1"/>
            <a:r>
              <a:rPr lang="en-US" dirty="0"/>
              <a:t>Hadoop, with diff levels of traffic load</a:t>
            </a:r>
          </a:p>
          <a:p>
            <a:pPr lvl="1"/>
            <a:r>
              <a:rPr lang="en-US" dirty="0"/>
              <a:t>Diff </a:t>
            </a:r>
            <a:r>
              <a:rPr lang="en-US" dirty="0" err="1"/>
              <a:t>incast</a:t>
            </a:r>
            <a:r>
              <a:rPr lang="en-US" dirty="0"/>
              <a:t> sizes &amp; ratios</a:t>
            </a:r>
          </a:p>
          <a:p>
            <a:pPr lvl="1"/>
            <a:r>
              <a:rPr lang="en-US" dirty="0"/>
              <a:t>Many micro-benchmarks</a:t>
            </a:r>
          </a:p>
          <a:p>
            <a:r>
              <a:rPr lang="en-US" altLang="zh-CN" dirty="0"/>
              <a:t>Compare with DCQCN, TIMELY, DCTCP, with their recommended parameters</a:t>
            </a:r>
          </a:p>
          <a:p>
            <a:r>
              <a:rPr lang="en-US" dirty="0"/>
              <a:t>Metrics</a:t>
            </a:r>
          </a:p>
          <a:p>
            <a:pPr lvl="1"/>
            <a:r>
              <a:rPr lang="en-US" dirty="0"/>
              <a:t>Flow completion time (FCT)</a:t>
            </a:r>
          </a:p>
          <a:p>
            <a:pPr lvl="1"/>
            <a:r>
              <a:rPr lang="en-US" dirty="0"/>
              <a:t>Queue length distribution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29</a:t>
            </a:fld>
            <a:endParaRPr lang="uk-U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935659"/>
      </p:ext>
    </p:extLst>
  </p:cSld>
  <p:clrMapOvr>
    <a:masterClrMapping/>
  </p:clrMapOvr>
  <p:transition spd="med" advTm="49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>
                <a:cs typeface="+mn-ea"/>
                <a:sym typeface="+mn-lt"/>
              </a:rPr>
              <a:t>Two essential steps to high performance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文本框 1" hidden="1"/>
          <p:cNvSpPr txBox="1"/>
          <p:nvPr/>
        </p:nvSpPr>
        <p:spPr>
          <a:xfrm>
            <a:off x="794" y="446"/>
            <a:ext cx="0" cy="0"/>
          </a:xfrm>
          <a:prstGeom prst="rect">
            <a:avLst/>
          </a:prstGeom>
          <a:solidFill>
            <a:srgbClr val="FFFFFF"/>
          </a:solidFill>
        </p:spPr>
        <p:txBody>
          <a:bodyPr rtlCol="0" anchor="t"/>
          <a:lstStyle/>
          <a:p>
            <a:pPr algn="l"/>
            <a:endParaRPr lang="en-US" sz="550"/>
          </a:p>
          <a:p>
            <a:pPr>
              <a:buClr>
                <a:srgbClr val="FFFFFF"/>
              </a:buClr>
            </a:pPr>
            <a:r>
              <a:rPr lang="en-US" sz="1250">
                <a:solidFill>
                  <a:srgbClr val="FFFFFF"/>
                </a:solidFill>
              </a:rPr>
              <a:t>E6636BC20180234D78A0072836F0B330A2B9B20F15EA8B80AFD98931B16E2BB62B43B638616EAB0F223927083846ADEB9C1921FA11D03BD11BBFC2EC7E7E1BDA24F933AD172394E7F41D284767024E87EED2EBE67302D1E708EAF19A11202C38DD86259E4E3</a:t>
            </a:r>
          </a:p>
        </p:txBody>
      </p:sp>
      <p:sp>
        <p:nvSpPr>
          <p:cNvPr id="38" name="Cloud 37"/>
          <p:cNvSpPr/>
          <p:nvPr/>
        </p:nvSpPr>
        <p:spPr>
          <a:xfrm>
            <a:off x="4204900" y="2505746"/>
            <a:ext cx="5804620" cy="1198709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Network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92278" y="5442762"/>
            <a:ext cx="1594677" cy="4252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App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992277" y="4592269"/>
            <a:ext cx="1594677" cy="85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l"/>
            <a:r>
              <a:rPr lang="en-US" sz="2000"/>
              <a:t>Stack</a:t>
            </a:r>
            <a:endParaRPr lang="en-US" sz="2000" dirty="0"/>
          </a:p>
        </p:txBody>
      </p:sp>
      <p:sp>
        <p:nvSpPr>
          <p:cNvPr id="41" name="Rectangle 40"/>
          <p:cNvSpPr/>
          <p:nvPr/>
        </p:nvSpPr>
        <p:spPr>
          <a:xfrm>
            <a:off x="4066697" y="4507385"/>
            <a:ext cx="1445839" cy="3188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NIC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992474" y="5442762"/>
            <a:ext cx="1594677" cy="4252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App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992473" y="4592269"/>
            <a:ext cx="1594677" cy="85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l"/>
            <a:r>
              <a:rPr lang="en-US" sz="2000"/>
              <a:t>Stack</a:t>
            </a:r>
            <a:endParaRPr lang="en-US" sz="2000" dirty="0"/>
          </a:p>
        </p:txBody>
      </p:sp>
      <p:sp>
        <p:nvSpPr>
          <p:cNvPr id="44" name="Rectangle 43"/>
          <p:cNvSpPr/>
          <p:nvPr/>
        </p:nvSpPr>
        <p:spPr>
          <a:xfrm>
            <a:off x="9066893" y="4507385"/>
            <a:ext cx="1445839" cy="3188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NIC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145090" y="5442762"/>
            <a:ext cx="1594677" cy="4252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App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7978967" y="5489694"/>
            <a:ext cx="680395" cy="0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145089" y="4592269"/>
            <a:ext cx="1594677" cy="850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l"/>
            <a:r>
              <a:rPr lang="en-US" sz="2000" dirty="0"/>
              <a:t>Stack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219509" y="4507385"/>
            <a:ext cx="1445839" cy="3188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NIC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3493" y="3828971"/>
            <a:ext cx="3559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accent1"/>
                </a:solidFill>
              </a:rPr>
              <a:t>Many ongoing efforts on hardware offloading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- RDMA, </a:t>
            </a:r>
            <a:r>
              <a:rPr lang="en-US" sz="2400" dirty="0" err="1">
                <a:solidFill>
                  <a:schemeClr val="accent1"/>
                </a:solidFill>
              </a:rPr>
              <a:t>SmartNIC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3285067" y="4826209"/>
            <a:ext cx="705873" cy="371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xplosion 2 53"/>
          <p:cNvSpPr/>
          <p:nvPr/>
        </p:nvSpPr>
        <p:spPr>
          <a:xfrm>
            <a:off x="6145088" y="2708189"/>
            <a:ext cx="2066288" cy="743395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dirty="0"/>
          </a:p>
        </p:txBody>
      </p:sp>
      <p:sp>
        <p:nvSpPr>
          <p:cNvPr id="56" name="Explosion 2 55"/>
          <p:cNvSpPr/>
          <p:nvPr/>
        </p:nvSpPr>
        <p:spPr>
          <a:xfrm>
            <a:off x="8948521" y="3985721"/>
            <a:ext cx="1455353" cy="685647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dirty="0"/>
          </a:p>
        </p:txBody>
      </p:sp>
      <p:sp>
        <p:nvSpPr>
          <p:cNvPr id="57" name="Explosion 2 56"/>
          <p:cNvSpPr/>
          <p:nvPr/>
        </p:nvSpPr>
        <p:spPr>
          <a:xfrm>
            <a:off x="4081242" y="4010257"/>
            <a:ext cx="1455353" cy="685647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dirty="0"/>
          </a:p>
        </p:txBody>
      </p:sp>
      <p:sp>
        <p:nvSpPr>
          <p:cNvPr id="58" name="Explosion 2 57"/>
          <p:cNvSpPr/>
          <p:nvPr/>
        </p:nvSpPr>
        <p:spPr>
          <a:xfrm>
            <a:off x="6332532" y="3993980"/>
            <a:ext cx="1455353" cy="685647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dirty="0"/>
          </a:p>
        </p:txBody>
      </p:sp>
      <p:sp>
        <p:nvSpPr>
          <p:cNvPr id="59" name="TextBox 58"/>
          <p:cNvSpPr txBox="1"/>
          <p:nvPr/>
        </p:nvSpPr>
        <p:spPr>
          <a:xfrm>
            <a:off x="5361280" y="1535250"/>
            <a:ext cx="6380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More severe congestion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</a:rPr>
              <a:t>So Congestion control (CC) is very important!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364368" y="4900685"/>
            <a:ext cx="839102" cy="24451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9364565" y="4900685"/>
            <a:ext cx="839102" cy="24451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CC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517182" y="4900685"/>
            <a:ext cx="839102" cy="244517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0757398"/>
      </p:ext>
    </p:extLst>
  </p:cSld>
  <p:clrMapOvr>
    <a:masterClrMapping/>
  </p:clrMapOvr>
  <p:transition spd="med" advTm="27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  <p:bldP spid="43" grpId="0" animBg="1"/>
      <p:bldP spid="44" grpId="0" animBg="1"/>
      <p:bldP spid="47" grpId="0" animBg="1"/>
      <p:bldP spid="48" grpId="0" animBg="1"/>
      <p:bldP spid="52" grpId="0"/>
      <p:bldP spid="54" grpId="0" animBg="1"/>
      <p:bldP spid="56" grpId="0" animBg="1"/>
      <p:bldP spid="57" grpId="0" animBg="1"/>
      <p:bldP spid="58" grpId="0" animBg="1"/>
      <p:bldP spid="61" grpId="0" animBg="1"/>
      <p:bldP spid="62" grpId="0" animBg="1"/>
      <p:bldP spid="6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In testbed, vs. DCQCN (hardware-based, widely used in industry)</a:t>
            </a:r>
          </a:p>
          <a:p>
            <a:pPr lvl="1"/>
            <a:r>
              <a:rPr lang="en-US" dirty="0"/>
              <a:t>Web search traffic at 50% load</a:t>
            </a:r>
          </a:p>
          <a:p>
            <a:r>
              <a:rPr lang="en-US" dirty="0"/>
              <a:t>Vs. other CC (unavailable in HW) in simulation. HPCC performs better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HPCC achieves lower FCT </a:t>
            </a:r>
            <a:r>
              <a:rPr lang="en-US"/>
              <a:t>and near-zero queue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30</a:t>
            </a:fld>
            <a:endParaRPr lang="uk-U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77" y="2920545"/>
            <a:ext cx="5656723" cy="339403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368521" y="3505200"/>
            <a:ext cx="0" cy="1332614"/>
          </a:xfrm>
          <a:prstGeom prst="straightConnector1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68521" y="3824853"/>
            <a:ext cx="1674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95% lower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86699" y="4066198"/>
            <a:ext cx="0" cy="427576"/>
          </a:xfrm>
          <a:prstGeom prst="straightConnector1">
            <a:avLst/>
          </a:prstGeom>
          <a:ln w="2540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7133" y="4418084"/>
            <a:ext cx="1623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55% lower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33F45E5-7FE0-4E45-A971-9A7B728A4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845" y="2920545"/>
            <a:ext cx="5847979" cy="33916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2295" y="2279125"/>
            <a:ext cx="4456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1"/>
                </a:solidFill>
              </a:rPr>
              <a:t>HPCC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- P99: 23KB (7us queue delay)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7366001" y="2694624"/>
            <a:ext cx="186294" cy="282665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71997537"/>
      </p:ext>
    </p:extLst>
  </p:cSld>
  <p:clrMapOvr>
    <a:masterClrMapping/>
  </p:clrMapOvr>
  <p:transition spd="med" advTm="74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HPCC is persistently better, regardless of the flow control schemes</a:t>
            </a:r>
          </a:p>
          <a:p>
            <a:r>
              <a:rPr lang="en-US" dirty="0"/>
              <a:t>HPCC is insensitive to the flow </a:t>
            </a:r>
            <a:r>
              <a:rPr lang="en-US"/>
              <a:t>control schemes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HPCC has the potential to remove PFC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31</a:t>
            </a:fld>
            <a:endParaRPr lang="uk-U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4E478E-3CA5-3F40-AFBC-A1C87C0B8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05" y="2701050"/>
            <a:ext cx="9821333" cy="3436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AA6E68-87F3-204A-AB8E-B64296133E89}"/>
              </a:ext>
            </a:extLst>
          </p:cNvPr>
          <p:cNvSpPr txBox="1"/>
          <p:nvPr/>
        </p:nvSpPr>
        <p:spPr>
          <a:xfrm>
            <a:off x="3419727" y="2465088"/>
            <a:ext cx="563630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95 percentile FCT</a:t>
            </a:r>
          </a:p>
        </p:txBody>
      </p:sp>
    </p:spTree>
    <p:extLst>
      <p:ext uri="{BB962C8B-B14F-4D97-AF65-F5344CB8AC3E}">
        <p14:creationId xmlns:p14="http://schemas.microsoft.com/office/powerpoint/2010/main" val="1861843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32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369887" y="4683277"/>
            <a:ext cx="1149032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Collaborating with switch and NIC partners on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deploying HPCC in Alibaba’s production networks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467" y="1200846"/>
            <a:ext cx="460639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Practical impact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67" y="1847558"/>
            <a:ext cx="5977466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2400" dirty="0"/>
              <a:t>Demonstrate problems of existing CC with real production experience</a:t>
            </a: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en-US" sz="2400" dirty="0"/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  <a:p>
            <a:pPr marL="342900" marR="0" indent="-3429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Implement HPCC with HW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NIC &amp; switch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7878" y="1847558"/>
            <a:ext cx="5954122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342900" indent="-342900" algn="l" defTabSz="825500">
              <a:buFontTx/>
              <a:buChar char="-"/>
            </a:pPr>
            <a:r>
              <a:rPr lang="en-US" altLang="zh-CN" sz="2400" dirty="0"/>
              <a:t>Demonstrate using precise info from INT make CC highly performant</a:t>
            </a:r>
          </a:p>
          <a:p>
            <a:pPr marL="342900" indent="-342900" algn="l" defTabSz="825500">
              <a:buFontTx/>
              <a:buChar char="-"/>
            </a:pPr>
            <a:endParaRPr lang="en-US" sz="2400" dirty="0"/>
          </a:p>
          <a:p>
            <a:pPr marL="342900" indent="-342900" algn="l" defTabSz="825500">
              <a:buFontTx/>
              <a:buChar char="-"/>
            </a:pPr>
            <a:r>
              <a:rPr lang="en-US" sz="2400" dirty="0"/>
              <a:t>Address the challenge of using INT</a:t>
            </a:r>
          </a:p>
          <a:p>
            <a:pPr marL="342900" indent="-342900" algn="l" defTabSz="825500">
              <a:buFontTx/>
              <a:buChar char="-"/>
            </a:pPr>
            <a:endParaRPr lang="en-US" sz="2400" dirty="0"/>
          </a:p>
          <a:p>
            <a:pPr marL="342900" indent="-342900" algn="l" defTabSz="825500">
              <a:buFontTx/>
              <a:buChar char="-"/>
            </a:pPr>
            <a:r>
              <a:rPr lang="en-US" sz="2400" dirty="0"/>
              <a:t>Proof for convergence speed, queueing delay, and fairness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7878" y="1202671"/>
            <a:ext cx="460639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/>
              <a:t>Advance in CC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872422"/>
      </p:ext>
    </p:extLst>
  </p:cSld>
  <p:clrMapOvr>
    <a:masterClrMapping/>
  </p:clrMapOvr>
  <p:transition spd="med" advTm="61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</a:t>
            </a:fld>
            <a:endParaRPr lang="uk-UA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State-of-the-art CC in hardware-offloading solutions</a:t>
            </a:r>
          </a:p>
          <a:p>
            <a:pPr lvl="1"/>
            <a:r>
              <a:rPr lang="en-US" dirty="0"/>
              <a:t>DCQCN</a:t>
            </a:r>
            <a:r>
              <a:rPr lang="en-US" baseline="30000" dirty="0"/>
              <a:t>[SIGCOMM 15]</a:t>
            </a:r>
            <a:r>
              <a:rPr lang="en-US" dirty="0"/>
              <a:t>: ECN-based	</a:t>
            </a:r>
          </a:p>
          <a:p>
            <a:pPr lvl="1"/>
            <a:r>
              <a:rPr lang="en-US" dirty="0"/>
              <a:t>TIMELY</a:t>
            </a:r>
            <a:r>
              <a:rPr lang="en-US" baseline="30000" dirty="0"/>
              <a:t>[SIGCOMM 15]</a:t>
            </a:r>
            <a:r>
              <a:rPr lang="en-US" dirty="0"/>
              <a:t>: delay-based</a:t>
            </a:r>
          </a:p>
          <a:p>
            <a:r>
              <a:rPr lang="en-US" dirty="0"/>
              <a:t>Face problems in operating large-scale RDMA networks</a:t>
            </a:r>
          </a:p>
          <a:p>
            <a:r>
              <a:rPr lang="en-US" dirty="0" smtClean="0"/>
              <a:t>Root </a:t>
            </a:r>
            <a:r>
              <a:rPr lang="en-US" dirty="0"/>
              <a:t>cause is the CC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 is immature in high-speed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5740691"/>
      </p:ext>
    </p:extLst>
  </p:cSld>
  <p:clrMapOvr>
    <a:masterClrMapping/>
  </p:clrMapOvr>
  <p:transition spd="med" advTm="269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Stability issues: </a:t>
            </a:r>
            <a:r>
              <a:rPr lang="en-US" dirty="0" err="1"/>
              <a:t>incast</a:t>
            </a:r>
            <a:r>
              <a:rPr lang="en-US" dirty="0"/>
              <a:t>/failure cause PFC storms or deadlock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Slow convergence</a:t>
            </a:r>
          </a:p>
          <a:p>
            <a:r>
              <a:rPr lang="en-US" dirty="0"/>
              <a:t>Challenge in reconciling BW-hungry app and latency-sensitive app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Standing queue</a:t>
            </a:r>
          </a:p>
          <a:p>
            <a:r>
              <a:rPr lang="en-US" dirty="0"/>
              <a:t>Parameter tuning takes months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CC parameters is hard to tune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of state-of-the-art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452957"/>
      </p:ext>
    </p:extLst>
  </p:cSld>
  <p:clrMapOvr>
    <a:masterClrMapping/>
  </p:clrMapOvr>
  <p:transition spd="med" advTm="523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Operators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Wingdings"/>
              </a:rPr>
              <a:t>’</a:t>
            </a:r>
            <a:r>
              <a:rPr lang="en-US" dirty="0">
                <a:sym typeface="Wingdings"/>
              </a:rPr>
              <a:t> problem</a:t>
            </a:r>
          </a:p>
          <a:p>
            <a:pPr lvl="1"/>
            <a:r>
              <a:rPr lang="en-US" dirty="0">
                <a:sym typeface="Wingdings"/>
              </a:rPr>
              <a:t>Buffer overflow happens during </a:t>
            </a:r>
            <a:r>
              <a:rPr lang="en-US" dirty="0" err="1">
                <a:sym typeface="Wingdings"/>
              </a:rPr>
              <a:t>incast</a:t>
            </a:r>
            <a:r>
              <a:rPr lang="en-US" dirty="0">
                <a:sym typeface="Wingdings"/>
              </a:rPr>
              <a:t>/failure</a:t>
            </a:r>
          </a:p>
          <a:p>
            <a:pPr lvl="2"/>
            <a:r>
              <a:rPr lang="en-US" dirty="0">
                <a:sym typeface="Wingdings"/>
              </a:rPr>
              <a:t>Use PFC to prevent loss: good performance on average, threat from PFC storm and deadlock</a:t>
            </a:r>
          </a:p>
          <a:p>
            <a:pPr lvl="2"/>
            <a:r>
              <a:rPr lang="en-US" dirty="0">
                <a:sym typeface="Wingdings"/>
              </a:rPr>
              <a:t>Disable PFC: bad performance on average.</a:t>
            </a:r>
          </a:p>
          <a:p>
            <a:r>
              <a:rPr lang="en-US" dirty="0">
                <a:sym typeface="Wingdings"/>
              </a:rPr>
              <a:t>Root cause: CC cannot control the buffer well, because of slow convergence</a:t>
            </a:r>
          </a:p>
          <a:p>
            <a:pPr lvl="1"/>
            <a:r>
              <a:rPr lang="en-US" dirty="0">
                <a:sym typeface="Wingdings"/>
              </a:rPr>
              <a:t>Imprecise feedback (ECN, delay) cannot tell the rate mismatch</a:t>
            </a:r>
          </a:p>
          <a:p>
            <a:pPr lvl="1"/>
            <a:r>
              <a:rPr lang="en-US" dirty="0">
                <a:sym typeface="Wingdings"/>
              </a:rPr>
              <a:t>CC resolves congestion slowly, by halving the rate per RTT</a:t>
            </a:r>
          </a:p>
          <a:p>
            <a:pPr lvl="1"/>
            <a:r>
              <a:rPr lang="en-US" dirty="0">
                <a:sym typeface="Wingdings"/>
              </a:rPr>
              <a:t>More severe in higher speed networks, because filling buffer faster</a:t>
            </a:r>
          </a:p>
          <a:p>
            <a:r>
              <a:rPr lang="en-US" dirty="0">
                <a:sym typeface="Wingdings"/>
              </a:rPr>
              <a:t>Ideally, adjust to the right rate in one RTT</a:t>
            </a:r>
          </a:p>
          <a:p>
            <a:pPr lvl="1"/>
            <a:r>
              <a:rPr lang="en-US" dirty="0">
                <a:sym typeface="Wingdings"/>
              </a:rPr>
              <a:t>So loss is rare, and do not need PFC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1: slow convergence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471652"/>
      </p:ext>
    </p:extLst>
  </p:cSld>
  <p:clrMapOvr>
    <a:masterClrMapping/>
  </p:clrMapOvr>
  <p:transition spd="med" advTm="102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69888" y="954158"/>
            <a:ext cx="11686645" cy="5360421"/>
          </a:xfrm>
        </p:spPr>
        <p:txBody>
          <a:bodyPr/>
          <a:lstStyle/>
          <a:p>
            <a:r>
              <a:rPr lang="en-US" dirty="0"/>
              <a:t>Operators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’</a:t>
            </a:r>
            <a:r>
              <a:rPr lang="en-US" dirty="0"/>
              <a:t> problem: </a:t>
            </a:r>
          </a:p>
          <a:p>
            <a:pPr lvl="1"/>
            <a:r>
              <a:rPr lang="en-US" dirty="0"/>
              <a:t>Hard to run BW-hungry app and latency-sensitive app in the same cluster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standing queues</a:t>
            </a:r>
          </a:p>
        </p:txBody>
      </p:sp>
      <p:sp>
        <p:nvSpPr>
          <p:cNvPr id="25" name="Cloud 24"/>
          <p:cNvSpPr/>
          <p:nvPr/>
        </p:nvSpPr>
        <p:spPr>
          <a:xfrm>
            <a:off x="5389707" y="2589539"/>
            <a:ext cx="4721787" cy="2033767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Network</a:t>
            </a:r>
          </a:p>
          <a:p>
            <a:pPr algn="ctr"/>
            <a:r>
              <a:rPr lang="en-US" sz="2400" dirty="0"/>
              <a:t>~5us base RTT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622212" y="2159411"/>
            <a:ext cx="1075764" cy="537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ML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22212" y="4778737"/>
            <a:ext cx="1075764" cy="537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ML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22212" y="3469074"/>
            <a:ext cx="1075764" cy="537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ML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931226" y="2624981"/>
            <a:ext cx="2205006" cy="753035"/>
          </a:xfrm>
          <a:prstGeom prst="wedgeRoundRectCallout">
            <a:avLst>
              <a:gd name="adj1" fmla="val 68139"/>
              <a:gd name="adj2" fmla="val -7857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0" name="Picture 29" descr="mage result for æ¾å¤§é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1010">
            <a:off x="5692411" y="2087809"/>
            <a:ext cx="3335609" cy="33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5650831" y="3306098"/>
            <a:ext cx="1438172" cy="360437"/>
            <a:chOff x="3173506" y="3200155"/>
            <a:chExt cx="1358153" cy="39021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173506" y="3200400"/>
              <a:ext cx="135815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531659" y="3200155"/>
              <a:ext cx="0" cy="38996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173506" y="3590365"/>
              <a:ext cx="135815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899558" y="3337675"/>
            <a:ext cx="115725" cy="2700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722108" y="3337675"/>
            <a:ext cx="115725" cy="2700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189749" y="3337675"/>
            <a:ext cx="115725" cy="2700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834843" y="3337675"/>
            <a:ext cx="115725" cy="270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012296" y="3337675"/>
            <a:ext cx="115725" cy="2700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544655" y="3337675"/>
            <a:ext cx="115725" cy="2700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367202" y="3337675"/>
            <a:ext cx="115725" cy="2700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622212" y="4123905"/>
            <a:ext cx="1075764" cy="5378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/>
              <a:t>Storage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622212" y="2840134"/>
            <a:ext cx="1075764" cy="5378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/>
              <a:t>Storage</a:t>
            </a:r>
          </a:p>
        </p:txBody>
      </p:sp>
      <p:sp>
        <p:nvSpPr>
          <p:cNvPr id="45" name="Rounded Rectangular Callout 44"/>
          <p:cNvSpPr/>
          <p:nvPr/>
        </p:nvSpPr>
        <p:spPr>
          <a:xfrm>
            <a:off x="931226" y="2624980"/>
            <a:ext cx="2205006" cy="753035"/>
          </a:xfrm>
          <a:prstGeom prst="wedgeRoundRectCallout">
            <a:avLst>
              <a:gd name="adj1" fmla="val 70578"/>
              <a:gd name="adj2" fmla="val 8750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6" name="Rounded Rectangular Callout 45"/>
          <p:cNvSpPr/>
          <p:nvPr/>
        </p:nvSpPr>
        <p:spPr>
          <a:xfrm>
            <a:off x="705853" y="2625601"/>
            <a:ext cx="2430379" cy="753035"/>
          </a:xfrm>
          <a:prstGeom prst="wedgeRoundRectCallout">
            <a:avLst>
              <a:gd name="adj1" fmla="val 70578"/>
              <a:gd name="adj2" fmla="val 25357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&gt;100µs </a:t>
            </a:r>
            <a:r>
              <a:rPr lang="en-US" sz="2400" dirty="0"/>
              <a:t>latency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grpSp>
        <p:nvGrpSpPr>
          <p:cNvPr id="71" name="Group 70"/>
          <p:cNvGrpSpPr/>
          <p:nvPr/>
        </p:nvGrpSpPr>
        <p:grpSpPr>
          <a:xfrm>
            <a:off x="5930170" y="3724911"/>
            <a:ext cx="875122" cy="398994"/>
            <a:chOff x="9804602" y="3764635"/>
            <a:chExt cx="875122" cy="398994"/>
          </a:xfrm>
        </p:grpSpPr>
        <p:sp>
          <p:nvSpPr>
            <p:cNvPr id="72" name="Rectangle 71"/>
            <p:cNvSpPr/>
            <p:nvPr/>
          </p:nvSpPr>
          <p:spPr>
            <a:xfrm>
              <a:off x="9804602" y="3764635"/>
              <a:ext cx="875122" cy="3989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9908486" y="3853431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908486" y="4030129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0153444" y="3853431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0153444" y="4030129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0398402" y="3853431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0398402" y="4030129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0520881" y="3853431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0520881" y="4030129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0275923" y="3853431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0275923" y="4030129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0030965" y="3853431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0030965" y="4030129"/>
              <a:ext cx="58352" cy="594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825500"/>
              <a:endParaRPr lang="en-US" sz="3200">
                <a:solidFill>
                  <a:srgbClr val="FFFF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7215680"/>
      </p:ext>
    </p:extLst>
  </p:cSld>
  <p:clrMapOvr>
    <a:masterClrMapping/>
  </p:clrMapOvr>
  <p:transition spd="med" advTm="40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"/>
                            </p:stCondLst>
                            <p:childTnLst>
                              <p:par>
                                <p:cTn id="5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"/>
                            </p:stCondLst>
                            <p:childTnLst>
                              <p:par>
                                <p:cTn id="5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"/>
                            </p:stCondLst>
                            <p:childTnLst>
                              <p:par>
                                <p:cTn id="6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00"/>
                            </p:stCondLst>
                            <p:childTnLst>
                              <p:par>
                                <p:cTn id="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Root cause is CC</a:t>
            </a:r>
          </a:p>
          <a:p>
            <a:r>
              <a:rPr lang="en-US" dirty="0"/>
              <a:t>Feedback (ECN/delay) relies on the queue</a:t>
            </a: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CC intentionally keeps standing queues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standing queues</a:t>
            </a:r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sp>
        <p:nvSpPr>
          <p:cNvPr id="57" name="TextBox 56"/>
          <p:cNvSpPr txBox="1"/>
          <p:nvPr/>
        </p:nvSpPr>
        <p:spPr>
          <a:xfrm>
            <a:off x="3047119" y="3328059"/>
            <a:ext cx="609141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3600" dirty="0">
                <a:solidFill>
                  <a:srgbClr val="FF0000"/>
                </a:solidFill>
                <a:sym typeface="Wingdings"/>
              </a:rPr>
              <a:t>Add 20~50us queueing delay</a:t>
            </a:r>
          </a:p>
          <a:p>
            <a:pPr defTabSz="825500"/>
            <a:r>
              <a:rPr lang="en-US" sz="3600" dirty="0">
                <a:solidFill>
                  <a:srgbClr val="FF0000"/>
                </a:solidFill>
                <a:sym typeface="Wingdings"/>
              </a:rPr>
              <a:t>4~10x base RTT!!!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81564"/>
      </p:ext>
    </p:extLst>
  </p:cSld>
  <p:clrMapOvr>
    <a:masterClrMapping/>
  </p:clrMapOvr>
  <p:transition spd="med" advTm="287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Tradeoffs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factors affect the tradeoffs</a:t>
            </a:r>
          </a:p>
          <a:p>
            <a:pPr lvl="1"/>
            <a:r>
              <a:rPr lang="en-US" dirty="0"/>
              <a:t>Traffic patterns, failure scenarios, and network arch</a:t>
            </a:r>
          </a:p>
          <a:p>
            <a:r>
              <a:rPr lang="en-US" dirty="0"/>
              <a:t>Feedback (ECN/delay) is imprecise</a:t>
            </a:r>
          </a:p>
          <a:p>
            <a:pPr lvl="1"/>
            <a:r>
              <a:rPr lang="en-US" dirty="0"/>
              <a:t>CC has to use heuristics to guess (1) network condition; (2) rate adjustments</a:t>
            </a:r>
          </a:p>
          <a:p>
            <a:r>
              <a:rPr lang="en-US" dirty="0"/>
              <a:t>Many parameters in such heuristics</a:t>
            </a:r>
          </a:p>
          <a:p>
            <a:pPr lvl="1"/>
            <a:r>
              <a:rPr lang="en-US" dirty="0"/>
              <a:t>e.g., 15 parameters in DCQCN</a:t>
            </a:r>
          </a:p>
          <a:p>
            <a:pPr lvl="1"/>
            <a:r>
              <a:rPr lang="en-US" dirty="0"/>
              <a:t>Tuning takes several months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3: complex parameter tuning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grpSp>
        <p:nvGrpSpPr>
          <p:cNvPr id="20" name="Group 19"/>
          <p:cNvGrpSpPr/>
          <p:nvPr/>
        </p:nvGrpSpPr>
        <p:grpSpPr>
          <a:xfrm>
            <a:off x="982181" y="1440943"/>
            <a:ext cx="4075020" cy="961962"/>
            <a:chOff x="1792504" y="1578036"/>
            <a:chExt cx="4075020" cy="961962"/>
          </a:xfrm>
        </p:grpSpPr>
        <p:sp>
          <p:nvSpPr>
            <p:cNvPr id="12" name="Triangle 11"/>
            <p:cNvSpPr/>
            <p:nvPr/>
          </p:nvSpPr>
          <p:spPr>
            <a:xfrm>
              <a:off x="3589867" y="2162627"/>
              <a:ext cx="440266" cy="377371"/>
            </a:xfrm>
            <a:prstGeom prst="triangle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21412301">
              <a:off x="1854200" y="2139767"/>
              <a:ext cx="3911601" cy="45719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50844" y="1578036"/>
              <a:ext cx="121668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/>
                <a:t>Utilization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92504" y="1746457"/>
              <a:ext cx="1001877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/>
                <a:t>S</a:t>
              </a: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tability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23971" y="1440943"/>
            <a:ext cx="3955147" cy="961962"/>
            <a:chOff x="1810654" y="1578036"/>
            <a:chExt cx="3955147" cy="961962"/>
          </a:xfrm>
        </p:grpSpPr>
        <p:sp>
          <p:nvSpPr>
            <p:cNvPr id="22" name="Triangle 21"/>
            <p:cNvSpPr/>
            <p:nvPr/>
          </p:nvSpPr>
          <p:spPr>
            <a:xfrm>
              <a:off x="3589867" y="2162627"/>
              <a:ext cx="440266" cy="377371"/>
            </a:xfrm>
            <a:prstGeom prst="triangle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21412301">
              <a:off x="1854200" y="2139767"/>
              <a:ext cx="3911601" cy="45719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89276" y="1578036"/>
              <a:ext cx="1413850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/>
                <a:t>Throughput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10654" y="1713071"/>
              <a:ext cx="1000274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Latency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10268944" y="2205892"/>
            <a:ext cx="1465856" cy="0"/>
          </a:xfrm>
          <a:prstGeom prst="line">
            <a:avLst/>
          </a:prstGeom>
          <a:noFill/>
          <a:ln w="127000" cap="flat">
            <a:solidFill>
              <a:srgbClr val="000000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95085969"/>
      </p:ext>
    </p:extLst>
  </p:cSld>
  <p:clrMapOvr>
    <a:masterClrMapping/>
  </p:clrMapOvr>
  <p:transition spd="med" advTm="92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1.7|2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1|1|2.8|0.9|1.6|11.6|1.6|0.9|3.9|8.6|1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8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0.8|2.7|3|6.9|2.7|3.1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5|6.3|8.9|0.8|9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1|0.1|0.1|0.1|0.1|0.1|0.1|0.1|0.1|-1.7|1.8|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4|8.6|5.9|17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|0.5|9.3|3.8|4.5|3.4|2.6|4.1|1.1|3.7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.9|0.9|6.6|6|3|3.7|3.4|1.4|3.4|4.2|4.8|11.4|8.6|3.8|3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|3.3|6.5|5.4|9.2|9.7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0.5|0.6|2.6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1.9|2.9|1.1|3.1|4|7.9|3.2|11.1|1.8|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8.3|0.5|0.4|15.6|7.1|1.3|9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9|0.7|5|3|4.5|3.9|2.4|1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|5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.6|8.9|11.6|8.9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1|5.1|20.4|16|2.5|10.7|14.2|10.5|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8.6|3.1|6.2|3.2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5.7|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|21.2|23.4|3.7|9.5|5.9|4.6|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1|5.1|6.9|11.5|9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Helvetica Light"/>
      </a:majorFont>
      <a:minorFont>
        <a:latin typeface="Arial"/>
        <a:ea typeface="微软雅黑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14396</TotalTime>
  <Words>1402</Words>
  <Application>Microsoft Macintosh PowerPoint</Application>
  <PresentationFormat>Widescreen</PresentationFormat>
  <Paragraphs>418</Paragraphs>
  <Slides>32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.HiraKakuInterface-W3</vt:lpstr>
      <vt:lpstr>.SFNSText</vt:lpstr>
      <vt:lpstr>Cambria Math</vt:lpstr>
      <vt:lpstr>Courier New</vt:lpstr>
      <vt:lpstr>FZLanTingHei-M-GBK</vt:lpstr>
      <vt:lpstr>Helvetica Light</vt:lpstr>
      <vt:lpstr>Helvetica Neue</vt:lpstr>
      <vt:lpstr>LucidaGrande</vt:lpstr>
      <vt:lpstr>Microsoft YaHei</vt:lpstr>
      <vt:lpstr>Microsoft YaHei Light</vt:lpstr>
      <vt:lpstr>Times New Roman</vt:lpstr>
      <vt:lpstr>Wingdings</vt:lpstr>
      <vt:lpstr>ZapfDingbatsITC</vt:lpstr>
      <vt:lpstr>微软雅黑</vt:lpstr>
      <vt:lpstr>Arial</vt:lpstr>
      <vt:lpstr>White</vt:lpstr>
      <vt:lpstr>PowerPoint Presentation</vt:lpstr>
      <vt:lpstr>High-performance networking is desired</vt:lpstr>
      <vt:lpstr>Two essential steps to high performance</vt:lpstr>
      <vt:lpstr>CC is immature in high-speed network</vt:lpstr>
      <vt:lpstr>Problems of state-of-the-art</vt:lpstr>
      <vt:lpstr>Problem 1: slow convergence</vt:lpstr>
      <vt:lpstr>Problem 2: standing queues</vt:lpstr>
      <vt:lpstr>Problem 2: standing queues</vt:lpstr>
      <vt:lpstr>Problem 3: complex parameter tuning</vt:lpstr>
      <vt:lpstr>Problems of state-of-the-art</vt:lpstr>
      <vt:lpstr>HPCC: use INT as precise feedback</vt:lpstr>
      <vt:lpstr>PowerPoint Presentation</vt:lpstr>
      <vt:lpstr>HPCC solves the 3 problems</vt:lpstr>
      <vt:lpstr>HPCC: overview and challenges</vt:lpstr>
      <vt:lpstr>Challenge 1: tolerate feedback delay</vt:lpstr>
      <vt:lpstr>Challenge 1: tolerate feedback delay</vt:lpstr>
      <vt:lpstr>Estimating inflight bytes</vt:lpstr>
      <vt:lpstr>Controlling inflight bytes</vt:lpstr>
      <vt:lpstr>Challenge 2: Fast reaction without overreaction</vt:lpstr>
      <vt:lpstr>Challenge 2: Fast reaction without overreaction</vt:lpstr>
      <vt:lpstr>Challenge 2: Fast reaction without overreaction</vt:lpstr>
      <vt:lpstr>Challenge 2: Fast reaction without overreaction</vt:lpstr>
      <vt:lpstr>Challenge 2: Fast reaction without overreaction</vt:lpstr>
      <vt:lpstr>Challenge 2: Fast reaction without overreaction</vt:lpstr>
      <vt:lpstr>Theory proof</vt:lpstr>
      <vt:lpstr>Implementation</vt:lpstr>
      <vt:lpstr>Implementation in commodity FPGA NIC</vt:lpstr>
      <vt:lpstr>Implementation: testbed</vt:lpstr>
      <vt:lpstr>Evaluations</vt:lpstr>
      <vt:lpstr>HPCC achieves lower FCT and near-zero queue</vt:lpstr>
      <vt:lpstr>HPCC has the potential to remove PFC</vt:lpstr>
      <vt:lpstr>Conclusion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CK</dc:creator>
  <cp:lastModifiedBy>Li Yuliang</cp:lastModifiedBy>
  <cp:revision>933</cp:revision>
  <dcterms:modified xsi:type="dcterms:W3CDTF">2019-08-22T07:30:00Z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perty1">
    <vt:lpwstr>E6636BC20180234D78A0072836F0B330A2B9B20F15EA8B80AFD98931B16E2BB62B43B638616EAB0F223927083846ADEB9C1921FA11D03BD11BBFC2EC7E7E1BDA24F933AD172394E7F41D284767024E87EED2EBE67302D1E708EAF19A11202C38DD86259E4E3</vt:lpwstr>
  </property>
</Properties>
</file>